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1"/>
  </p:notesMasterIdLst>
  <p:sldIdLst>
    <p:sldId id="410" r:id="rId2"/>
    <p:sldId id="470" r:id="rId3"/>
    <p:sldId id="409" r:id="rId4"/>
    <p:sldId id="411" r:id="rId5"/>
    <p:sldId id="472" r:id="rId6"/>
    <p:sldId id="471" r:id="rId7"/>
    <p:sldId id="413" r:id="rId8"/>
    <p:sldId id="414" r:id="rId9"/>
    <p:sldId id="415" r:id="rId10"/>
    <p:sldId id="416" r:id="rId11"/>
    <p:sldId id="417" r:id="rId12"/>
    <p:sldId id="418" r:id="rId13"/>
    <p:sldId id="421" r:id="rId14"/>
    <p:sldId id="420" r:id="rId15"/>
    <p:sldId id="423" r:id="rId16"/>
    <p:sldId id="424" r:id="rId17"/>
    <p:sldId id="425" r:id="rId18"/>
    <p:sldId id="426" r:id="rId19"/>
    <p:sldId id="427" r:id="rId20"/>
    <p:sldId id="473" r:id="rId21"/>
    <p:sldId id="256" r:id="rId22"/>
    <p:sldId id="451" r:id="rId23"/>
    <p:sldId id="380" r:id="rId24"/>
    <p:sldId id="281" r:id="rId25"/>
    <p:sldId id="303" r:id="rId26"/>
    <p:sldId id="282" r:id="rId27"/>
    <p:sldId id="346" r:id="rId28"/>
    <p:sldId id="284" r:id="rId29"/>
    <p:sldId id="275" r:id="rId30"/>
    <p:sldId id="330" r:id="rId31"/>
    <p:sldId id="257" r:id="rId32"/>
    <p:sldId id="306" r:id="rId33"/>
    <p:sldId id="310" r:id="rId34"/>
    <p:sldId id="262" r:id="rId35"/>
    <p:sldId id="347" r:id="rId36"/>
    <p:sldId id="381" r:id="rId37"/>
    <p:sldId id="377" r:id="rId38"/>
    <p:sldId id="378" r:id="rId39"/>
    <p:sldId id="379" r:id="rId40"/>
    <p:sldId id="405" r:id="rId41"/>
    <p:sldId id="406" r:id="rId42"/>
    <p:sldId id="450" r:id="rId43"/>
    <p:sldId id="452" r:id="rId44"/>
    <p:sldId id="453" r:id="rId45"/>
    <p:sldId id="454" r:id="rId46"/>
    <p:sldId id="474" r:id="rId47"/>
    <p:sldId id="455" r:id="rId48"/>
    <p:sldId id="456" r:id="rId49"/>
    <p:sldId id="457" r:id="rId50"/>
    <p:sldId id="458" r:id="rId51"/>
    <p:sldId id="459" r:id="rId52"/>
    <p:sldId id="461" r:id="rId53"/>
    <p:sldId id="460" r:id="rId54"/>
    <p:sldId id="464" r:id="rId55"/>
    <p:sldId id="465" r:id="rId56"/>
    <p:sldId id="466" r:id="rId57"/>
    <p:sldId id="467" r:id="rId58"/>
    <p:sldId id="468" r:id="rId59"/>
    <p:sldId id="469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朱 祉盈" initials="朱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70" autoAdjust="0"/>
  </p:normalViewPr>
  <p:slideViewPr>
    <p:cSldViewPr snapToGrid="0">
      <p:cViewPr>
        <p:scale>
          <a:sx n="85" d="100"/>
          <a:sy n="85" d="100"/>
        </p:scale>
        <p:origin x="56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image" Target="../media/image92.wmf"/><Relationship Id="rId1" Type="http://schemas.openxmlformats.org/officeDocument/2006/relationships/image" Target="../media/image91.wmf"/><Relationship Id="rId4" Type="http://schemas.openxmlformats.org/officeDocument/2006/relationships/image" Target="../media/image93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3" Type="http://schemas.openxmlformats.org/officeDocument/2006/relationships/image" Target="../media/image33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5" Type="http://schemas.openxmlformats.org/officeDocument/2006/relationships/image" Target="../media/image35.wmf"/><Relationship Id="rId10" Type="http://schemas.openxmlformats.org/officeDocument/2006/relationships/image" Target="../media/image40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Relationship Id="rId14" Type="http://schemas.openxmlformats.org/officeDocument/2006/relationships/image" Target="../media/image44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50.wmf"/><Relationship Id="rId3" Type="http://schemas.openxmlformats.org/officeDocument/2006/relationships/image" Target="../media/image48.wmf"/><Relationship Id="rId7" Type="http://schemas.openxmlformats.org/officeDocument/2006/relationships/image" Target="../media/image49.wmf"/><Relationship Id="rId2" Type="http://schemas.openxmlformats.org/officeDocument/2006/relationships/image" Target="../media/image47.wmf"/><Relationship Id="rId1" Type="http://schemas.openxmlformats.org/officeDocument/2006/relationships/image" Target="../media/image46.wmf"/><Relationship Id="rId6" Type="http://schemas.openxmlformats.org/officeDocument/2006/relationships/image" Target="../media/image33.wmf"/><Relationship Id="rId5" Type="http://schemas.openxmlformats.org/officeDocument/2006/relationships/image" Target="../media/image32.wmf"/><Relationship Id="rId10" Type="http://schemas.openxmlformats.org/officeDocument/2006/relationships/image" Target="../media/image52.wmf"/><Relationship Id="rId4" Type="http://schemas.openxmlformats.org/officeDocument/2006/relationships/image" Target="../media/image39.wmf"/><Relationship Id="rId9" Type="http://schemas.openxmlformats.org/officeDocument/2006/relationships/image" Target="../media/image51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wmf"/><Relationship Id="rId7" Type="http://schemas.openxmlformats.org/officeDocument/2006/relationships/image" Target="../media/image32.wmf"/><Relationship Id="rId2" Type="http://schemas.openxmlformats.org/officeDocument/2006/relationships/image" Target="../media/image74.wmf"/><Relationship Id="rId1" Type="http://schemas.openxmlformats.org/officeDocument/2006/relationships/image" Target="../media/image39.wmf"/><Relationship Id="rId6" Type="http://schemas.openxmlformats.org/officeDocument/2006/relationships/image" Target="../media/image78.wmf"/><Relationship Id="rId5" Type="http://schemas.openxmlformats.org/officeDocument/2006/relationships/image" Target="../media/image77.wmf"/><Relationship Id="rId4" Type="http://schemas.openxmlformats.org/officeDocument/2006/relationships/image" Target="../media/image76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82.wmf"/><Relationship Id="rId3" Type="http://schemas.openxmlformats.org/officeDocument/2006/relationships/image" Target="../media/image79.wmf"/><Relationship Id="rId7" Type="http://schemas.openxmlformats.org/officeDocument/2006/relationships/image" Target="../media/image81.wmf"/><Relationship Id="rId2" Type="http://schemas.openxmlformats.org/officeDocument/2006/relationships/image" Target="../media/image77.wmf"/><Relationship Id="rId1" Type="http://schemas.openxmlformats.org/officeDocument/2006/relationships/image" Target="../media/image76.wmf"/><Relationship Id="rId6" Type="http://schemas.openxmlformats.org/officeDocument/2006/relationships/image" Target="../media/image80.wmf"/><Relationship Id="rId5" Type="http://schemas.openxmlformats.org/officeDocument/2006/relationships/image" Target="../media/image32.wmf"/><Relationship Id="rId4" Type="http://schemas.openxmlformats.org/officeDocument/2006/relationships/image" Target="../media/image39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wmf"/><Relationship Id="rId7" Type="http://schemas.openxmlformats.org/officeDocument/2006/relationships/image" Target="../media/image32.wmf"/><Relationship Id="rId2" Type="http://schemas.openxmlformats.org/officeDocument/2006/relationships/image" Target="../media/image74.wmf"/><Relationship Id="rId1" Type="http://schemas.openxmlformats.org/officeDocument/2006/relationships/image" Target="../media/image39.wmf"/><Relationship Id="rId6" Type="http://schemas.openxmlformats.org/officeDocument/2006/relationships/image" Target="../media/image78.wmf"/><Relationship Id="rId5" Type="http://schemas.openxmlformats.org/officeDocument/2006/relationships/image" Target="../media/image77.wmf"/><Relationship Id="rId4" Type="http://schemas.openxmlformats.org/officeDocument/2006/relationships/image" Target="../media/image76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image" Target="../media/image89.wmf"/><Relationship Id="rId1" Type="http://schemas.openxmlformats.org/officeDocument/2006/relationships/image" Target="../media/image88.wmf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7.png>
</file>

<file path=ppt/media/image14.png>
</file>

<file path=ppt/media/image149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.wmf>
</file>

<file path=ppt/media/image29.png>
</file>

<file path=ppt/media/image29.wmf>
</file>

<file path=ppt/media/image3.png>
</file>

<file path=ppt/media/image30.png>
</file>

<file path=ppt/media/image31.wmf>
</file>

<file path=ppt/media/image32.wmf>
</file>

<file path=ppt/media/image33.png>
</file>

<file path=ppt/media/image33.wmf>
</file>

<file path=ppt/media/image34.png>
</file>

<file path=ppt/media/image34.wmf>
</file>

<file path=ppt/media/image35.png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png>
</file>

<file path=ppt/media/image46.wmf>
</file>

<file path=ppt/media/image47.png>
</file>

<file path=ppt/media/image47.wmf>
</file>

<file path=ppt/media/image48.wmf>
</file>

<file path=ppt/media/image49.wmf>
</file>

<file path=ppt/media/image5.png>
</file>

<file path=ppt/media/image50.wmf>
</file>

<file path=ppt/media/image51.png>
</file>

<file path=ppt/media/image51.wmf>
</file>

<file path=ppt/media/image52.png>
</file>

<file path=ppt/media/image52.wmf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4.wmf>
</file>

<file path=ppt/media/image75.png>
</file>

<file path=ppt/media/image75.wmf>
</file>

<file path=ppt/media/image76.png>
</file>

<file path=ppt/media/image76.wmf>
</file>

<file path=ppt/media/image77.png>
</file>

<file path=ppt/media/image77.wmf>
</file>

<file path=ppt/media/image78.wmf>
</file>

<file path=ppt/media/image79.wmf>
</file>

<file path=ppt/media/image8.png>
</file>

<file path=ppt/media/image80.wmf>
</file>

<file path=ppt/media/image81.wmf>
</file>

<file path=ppt/media/image82.wmf>
</file>

<file path=ppt/media/image83.png>
</file>

<file path=ppt/media/image84.png>
</file>

<file path=ppt/media/image85.png>
</file>

<file path=ppt/media/image86.jpeg>
</file>

<file path=ppt/media/image86.png>
</file>

<file path=ppt/media/image87.jpeg>
</file>

<file path=ppt/media/image87.png>
</file>

<file path=ppt/media/image88.png>
</file>

<file path=ppt/media/image88.wmf>
</file>

<file path=ppt/media/image89.png>
</file>

<file path=ppt/media/image89.wmf>
</file>

<file path=ppt/media/image9.png>
</file>

<file path=ppt/media/image90.png>
</file>

<file path=ppt/media/image90.wmf>
</file>

<file path=ppt/media/image91.png>
</file>

<file path=ppt/media/image91.wmf>
</file>

<file path=ppt/media/image92.png>
</file>

<file path=ppt/media/image92.wmf>
</file>

<file path=ppt/media/image93.png>
</file>

<file path=ppt/media/image93.wmf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9B96A0-EA1C-4BDF-894C-665FA7A42D90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54AEC8-9087-4620-84A5-734B2D3CF902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正常来讲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Revol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的取值在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0-1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之间，超出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表明透支。但从上图看出有些数据超过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10000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，猜想可能有一部份数值为未除以分母信用卡额度，我们需要筛选出哪些数据是这种情况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因数据分布跨度比较大，我们将数据分为两部分，小于</a:t>
            </a:r>
            <a:r>
              <a:rPr lang="en-US" altLang="zh-CN" dirty="0"/>
              <a:t>1</a:t>
            </a:r>
            <a:r>
              <a:rPr lang="zh-CN" altLang="en-US" dirty="0"/>
              <a:t>和大于</a:t>
            </a:r>
            <a:r>
              <a:rPr lang="en-US" altLang="zh-CN" dirty="0"/>
              <a:t>1</a:t>
            </a:r>
            <a:r>
              <a:rPr lang="zh-CN" altLang="en-US" dirty="0"/>
              <a:t>的部分，来看一下两部分的数据分布。看一下实际情况。</a:t>
            </a:r>
            <a:endParaRPr lang="en-US" altLang="zh-CN" dirty="0"/>
          </a:p>
          <a:p>
            <a:pPr algn="l"/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Revol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时，违约率开始上升，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10-20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之间违约率达到高峰，超过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后开始下降，超过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后开始恢复正常（与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0-1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的违约率一致），说明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左右的值可能为异常值上限的阈值。可以将超过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的值都定义为异常值。</a:t>
            </a:r>
            <a:r>
              <a:rPr lang="en-US" altLang="zh-CN" sz="2000" dirty="0"/>
              <a:t>     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从图表可见超过</a:t>
            </a:r>
            <a:r>
              <a:rPr lang="en-US" altLang="zh-CN" dirty="0"/>
              <a:t>90</a:t>
            </a:r>
            <a:r>
              <a:rPr lang="zh-CN" altLang="en-US" dirty="0"/>
              <a:t>的是异常数据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19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8988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这里的function set就是Logistic Regression——逻辑回归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en-US" sz="1200" dirty="0">
                <a:solidFill>
                  <a:srgbClr val="0000FF"/>
                </a:solidFill>
              </a:rPr>
              <a:t>sigmoid function</a:t>
            </a:r>
            <a:r>
              <a:rPr lang="zh-CN" altLang="en-US" sz="1200" dirty="0">
                <a:solidFill>
                  <a:srgbClr val="0000FF"/>
                </a:solidFill>
              </a:rPr>
              <a:t>其实就是</a:t>
            </a:r>
            <a:r>
              <a:rPr lang="en-US" altLang="zh-TW" sz="1200" dirty="0">
                <a:solidFill>
                  <a:srgbClr val="0000FF"/>
                </a:solidFill>
              </a:rPr>
              <a:t>Activation function</a:t>
            </a:r>
            <a:endParaRPr lang="zh-TW" altLang="en-US" sz="1200" dirty="0">
              <a:solidFill>
                <a:srgbClr val="0000FF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05C0D-00F1-4D27-9FA2-F1BC4B0526DB}" type="slidenum">
              <a:rPr lang="zh-TW" altLang="en-US" smtClean="0"/>
              <a:t>25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sz="1200" dirty="0"/>
              <a:t>现在我们有N笔Training data，每一笔data都要标注它是属于哪一个class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TW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sz="1200" dirty="0"/>
              <a:t>假设这些Training data是从</a:t>
            </a:r>
            <a:r>
              <a:rPr lang="zh-CN" altLang="en-US" sz="1200" dirty="0"/>
              <a:t>之前</a:t>
            </a:r>
            <a:r>
              <a:rPr lang="en-US" altLang="zh-TW" sz="1200" dirty="0"/>
              <a:t>我们定义的posterior Probability中产生的(后置概率，某种意义上就是概率密度函数)，而w和b就决定了这个posterior Probability，那我们就可以去计算某一组w和b去产生这N笔Training data的概率，利用极大似然估计的思想，最好的那组参数就是有最大可能性产生当前N笔Training data分布的w*和b*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TW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sz="1200" dirty="0"/>
              <a:t>似然函数只需要将每一个点产生的概率相乘即可，注意，这里假定是二元分类，class 2的概率为1减去class 1的概率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sym typeface="+mn-ea"/>
              </a:rPr>
              <a:t>这里x^n表示第n个样本点，y</a:t>
            </a:r>
            <a:r>
              <a:rPr lang="en-US" altLang="en-US" dirty="0">
                <a:sym typeface="+mn-ea"/>
              </a:rPr>
              <a:t>_hat</a:t>
            </a:r>
            <a:r>
              <a:rPr lang="en-US" altLang="zh-TW" dirty="0">
                <a:sym typeface="+mn-ea"/>
              </a:rPr>
              <a:t>^n表示第n个样本点的class标签(1表示class 1,0表示class 2)，最终这个summation的形式，里面其实是两个Bernouli distribution(两点分布)的cross entropy(交叉熵)</a:t>
            </a:r>
            <a:endParaRPr lang="en-US" altLang="zh-TW" dirty="0"/>
          </a:p>
          <a:p>
            <a:endParaRPr lang="zh-TW" altLang="en-US" dirty="0"/>
          </a:p>
          <a:p>
            <a:r>
              <a:rPr lang="zh-TW" altLang="en-US" dirty="0"/>
              <a:t>交叉熵实际上表达的是希望这个function的output和它的target越接近越好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27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实际上就是去找到使loss function即交叉熵之和最小的那组参数w*,b*就行了，这里用gradient descent的方法进行运算就ok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详细数学推导，展示时简略说明即可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对比交叉熵和均方根作为损失函数的情况：</a:t>
            </a:r>
          </a:p>
          <a:p>
            <a:endParaRPr lang="zh-CN" altLang="en-US"/>
          </a:p>
          <a:p>
            <a:r>
              <a:rPr lang="zh-CN" altLang="en-US"/>
              <a:t>如果我们把参数的变化对total loss作图的话，loss function选择cross entropy或square error，参数的变化跟loss的变化情况可视化出来：(黑色的是cross entropy，红色的是square error)</a:t>
            </a:r>
          </a:p>
          <a:p>
            <a:endParaRPr lang="zh-CN" altLang="en-US"/>
          </a:p>
          <a:p>
            <a:r>
              <a:rPr lang="zh-CN" altLang="en-US"/>
              <a:t>假设中心点就是距离目标很近的地方，如果是cross entropy的话，距离目标越远，微分值就越大，参数update的时候变化量就越大，迈出去的步伐也就越大；但当你选择square error的时候，过程就会很卡，因为距离目标远的时候，微分也是非常小的，移动的速度是非常慢的</a:t>
            </a:r>
          </a:p>
          <a:p>
            <a:endParaRPr lang="zh-CN" altLang="en-US"/>
          </a:p>
          <a:p>
            <a:r>
              <a:rPr lang="zh-CN" altLang="en-US"/>
              <a:t>综上，尽管square error可以使用，但是会出现update十分缓慢的现象，而使用cross entropy可以让你的Training更顺利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TW" dirty="0"/>
              <a:t>逻辑回归小结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30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Logistic Regression其实有很强的限制，给出下图的例子中的Training data，想要用Logistic Regression对它进行分类，其实是做不到的</a:t>
            </a:r>
          </a:p>
          <a:p>
            <a:endParaRPr lang="zh-TW" altLang="en-US" dirty="0"/>
          </a:p>
          <a:p>
            <a:r>
              <a:rPr lang="zh-TW" altLang="en-US" dirty="0"/>
              <a:t>因为Logistic Regression在两个class之间的boundary就是一条直线，但是在这个平面上无论怎么画直线都不可能把图中的两个class分隔开来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3BD28-75DF-4233-8F85-EE3A845FE6B6}" type="slidenum">
              <a:rPr lang="zh-TW" altLang="en-US" smtClean="0"/>
              <a:t>31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如果坚持要用Logistic Regression的话，有一招叫做Feature Transformation，原来的feature分布不好划分，那我们可以将之转化以后，找一个比较好的feature space，让Logistic Regression能够处理</a:t>
            </a:r>
          </a:p>
          <a:p>
            <a:endParaRPr lang="zh-CN" altLang="en-US"/>
          </a:p>
          <a:p>
            <a:r>
              <a:rPr lang="zh-CN" altLang="en-US"/>
              <a:t>这就需要用比较好的特征工程和特征转换，可能需要专业领域的知识作为帮助</a:t>
            </a:r>
            <a:endParaRPr lang="en-US" altLang="zh-C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但麻烦的是，我们并不知道怎么做feature Transformation，如果在这上面花费太多的时间就得不偿失了，于是我们会希望这个Transformation是机器自己产生的，怎么让机器自己产生呢？我们可以让很多Logistic Regression连接</a:t>
            </a:r>
            <a:r>
              <a:rPr lang="en-US" altLang="zh-CN"/>
              <a:t>(</a:t>
            </a:r>
            <a:r>
              <a:rPr lang="zh-CN" altLang="en-US">
                <a:sym typeface="+mn-ea"/>
              </a:rPr>
              <a:t>cascade</a:t>
            </a:r>
            <a:r>
              <a:rPr lang="en-US" altLang="zh-CN"/>
              <a:t>)</a:t>
            </a:r>
            <a:r>
              <a:rPr lang="zh-CN" altLang="en-US"/>
              <a:t>起来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此时就可以轻易的划分，而这个结构，实际上就是深度神经网络的基础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通过上面的例子，我们发现，多个Logistic Regression连接起来会产生powerful的效果，我们把每一个Logistic Regression叫做一个neuron(神经元)，把这些Logistic Regression串起来所形成的network，就叫做Neural Network，就是类神经网路，这个东西就是Deep Learning！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36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TW" dirty="0"/>
              <a:t>全连接的神经网络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0914F-BE26-43C4-8063-9E6C159BF45D}" type="slidenum">
              <a:rPr lang="zh-TW" altLang="en-US" smtClean="0"/>
              <a:t>37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TW" dirty="0"/>
              <a:t>输入层、隐藏层、输出层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05C0D-00F1-4D27-9FA2-F1BC4B0526DB}" type="slidenum">
              <a:rPr lang="zh-TW" altLang="en-US" smtClean="0"/>
              <a:t>38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TW" dirty="0"/>
              <a:t>隐藏层代替人工做特征工程，最终通过</a:t>
            </a:r>
            <a:r>
              <a:rPr lang="en-US" altLang="zh-CN" dirty="0"/>
              <a:t>softmax</a:t>
            </a:r>
            <a:r>
              <a:rPr lang="zh-CN" altLang="zh-TW" dirty="0"/>
              <a:t>形成多分类器</a:t>
            </a:r>
          </a:p>
          <a:p>
            <a:endParaRPr lang="zh-CN" altLang="zh-TW" dirty="0"/>
          </a:p>
          <a:p>
            <a:r>
              <a:rPr lang="zh-CN" altLang="zh-TW" dirty="0"/>
              <a:t>我们是否可以不用神经网络作为最终的分类器，而仅仅使用神经网络提取出来的特征呢？这似乎提供了特征工程的一种新思路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F5DAF-6A0D-4EB6-BEE4-4A3D9B453FF2}" type="slidenum">
              <a:rPr lang="zh-TW" altLang="en-US" smtClean="0"/>
              <a:t>39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TW" b="1" dirty="0"/>
              <a:t>尝试创新点：</a:t>
            </a:r>
            <a:r>
              <a:rPr lang="zh-CN" altLang="zh-TW" dirty="0"/>
              <a:t>利用</a:t>
            </a:r>
            <a:r>
              <a:rPr lang="en-US" altLang="zh-CN" dirty="0"/>
              <a:t>autoencoder</a:t>
            </a:r>
            <a:r>
              <a:rPr lang="zh-CN" altLang="en-US" dirty="0"/>
              <a:t>来自动做特征工程，提取有用的潜在特征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40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中间隐藏层的输出就是特征工程提取的结果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19D3E-A1AF-407B-AE78-3EE7497D6478}" type="slidenum">
              <a:rPr lang="zh-TW" altLang="en-US" smtClean="0"/>
              <a:t>41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2684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4AEC8-9087-4620-84A5-734B2D3CF902}" type="slidenum">
              <a:rPr lang="zh-TW" altLang="en-US" smtClean="0"/>
              <a:t>9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1C147-F9FF-4DAF-AB9B-2A8BA14FA8C6}" type="datetimeFigureOut">
              <a:rPr lang="zh-TW" altLang="en-US" smtClean="0"/>
              <a:t>2020/8/1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57212-BA17-4827-9773-40972E0CDC4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openxmlformats.org/officeDocument/2006/relationships/image" Target="../media/image34.png"/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30.png"/><Relationship Id="rId12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9.png"/><Relationship Id="rId11" Type="http://schemas.openxmlformats.org/officeDocument/2006/relationships/image" Target="../media/image29.wmf"/><Relationship Id="rId5" Type="http://schemas.openxmlformats.org/officeDocument/2006/relationships/image" Target="../media/image28.png"/><Relationship Id="rId10" Type="http://schemas.openxmlformats.org/officeDocument/2006/relationships/oleObject" Target="../embeddings/oleObject2.bin"/><Relationship Id="rId4" Type="http://schemas.openxmlformats.org/officeDocument/2006/relationships/image" Target="../media/image270.png"/><Relationship Id="rId9" Type="http://schemas.openxmlformats.org/officeDocument/2006/relationships/image" Target="../media/image28.wmf"/><Relationship Id="rId1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35.wmf"/><Relationship Id="rId18" Type="http://schemas.openxmlformats.org/officeDocument/2006/relationships/oleObject" Target="../embeddings/oleObject10.bin"/><Relationship Id="rId26" Type="http://schemas.openxmlformats.org/officeDocument/2006/relationships/image" Target="../media/image47.png"/><Relationship Id="rId3" Type="http://schemas.openxmlformats.org/officeDocument/2006/relationships/notesSlide" Target="../notesSlides/notesSlide25.xml"/><Relationship Id="rId21" Type="http://schemas.openxmlformats.org/officeDocument/2006/relationships/image" Target="../media/image39.wmf"/><Relationship Id="rId7" Type="http://schemas.openxmlformats.org/officeDocument/2006/relationships/image" Target="../media/image32.wmf"/><Relationship Id="rId12" Type="http://schemas.openxmlformats.org/officeDocument/2006/relationships/oleObject" Target="../embeddings/oleObject7.bin"/><Relationship Id="rId17" Type="http://schemas.openxmlformats.org/officeDocument/2006/relationships/image" Target="../media/image37.wmf"/><Relationship Id="rId25" Type="http://schemas.openxmlformats.org/officeDocument/2006/relationships/image" Target="../media/image41.wmf"/><Relationship Id="rId33" Type="http://schemas.openxmlformats.org/officeDocument/2006/relationships/image" Target="../media/image44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29" Type="http://schemas.openxmlformats.org/officeDocument/2006/relationships/image" Target="../media/image42.wmf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34.wmf"/><Relationship Id="rId24" Type="http://schemas.openxmlformats.org/officeDocument/2006/relationships/oleObject" Target="../embeddings/oleObject13.bin"/><Relationship Id="rId32" Type="http://schemas.openxmlformats.org/officeDocument/2006/relationships/oleObject" Target="../embeddings/oleObject16.bin"/><Relationship Id="rId5" Type="http://schemas.openxmlformats.org/officeDocument/2006/relationships/image" Target="../media/image31.wmf"/><Relationship Id="rId15" Type="http://schemas.openxmlformats.org/officeDocument/2006/relationships/image" Target="../media/image36.wmf"/><Relationship Id="rId23" Type="http://schemas.openxmlformats.org/officeDocument/2006/relationships/image" Target="../media/image40.wmf"/><Relationship Id="rId28" Type="http://schemas.openxmlformats.org/officeDocument/2006/relationships/oleObject" Target="../embeddings/oleObject14.bin"/><Relationship Id="rId10" Type="http://schemas.openxmlformats.org/officeDocument/2006/relationships/oleObject" Target="../embeddings/oleObject6.bin"/><Relationship Id="rId19" Type="http://schemas.openxmlformats.org/officeDocument/2006/relationships/image" Target="../media/image38.wmf"/><Relationship Id="rId31" Type="http://schemas.openxmlformats.org/officeDocument/2006/relationships/image" Target="../media/image43.wmf"/><Relationship Id="rId4" Type="http://schemas.openxmlformats.org/officeDocument/2006/relationships/oleObject" Target="../embeddings/oleObject3.bin"/><Relationship Id="rId9" Type="http://schemas.openxmlformats.org/officeDocument/2006/relationships/image" Target="../media/image33.w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30.png"/><Relationship Id="rId30" Type="http://schemas.openxmlformats.org/officeDocument/2006/relationships/oleObject" Target="../embeddings/oleObject15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11" Type="http://schemas.openxmlformats.org/officeDocument/2006/relationships/image" Target="../media/image59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Relationship Id="rId14" Type="http://schemas.openxmlformats.org/officeDocument/2006/relationships/image" Target="../media/image6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59.pn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74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65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wmf"/><Relationship Id="rId13" Type="http://schemas.openxmlformats.org/officeDocument/2006/relationships/oleObject" Target="../embeddings/oleObject21.bin"/><Relationship Id="rId18" Type="http://schemas.openxmlformats.org/officeDocument/2006/relationships/image" Target="../media/image49.wmf"/><Relationship Id="rId26" Type="http://schemas.openxmlformats.org/officeDocument/2006/relationships/image" Target="../media/image52.wmf"/><Relationship Id="rId3" Type="http://schemas.openxmlformats.org/officeDocument/2006/relationships/notesSlide" Target="../notesSlides/notesSlide31.xml"/><Relationship Id="rId21" Type="http://schemas.openxmlformats.org/officeDocument/2006/relationships/oleObject" Target="../embeddings/oleObject26.bin"/><Relationship Id="rId7" Type="http://schemas.openxmlformats.org/officeDocument/2006/relationships/oleObject" Target="../embeddings/oleObject18.bin"/><Relationship Id="rId12" Type="http://schemas.openxmlformats.org/officeDocument/2006/relationships/image" Target="../media/image39.wmf"/><Relationship Id="rId17" Type="http://schemas.openxmlformats.org/officeDocument/2006/relationships/oleObject" Target="../embeddings/oleObject23.bin"/><Relationship Id="rId25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3.wmf"/><Relationship Id="rId20" Type="http://schemas.openxmlformats.org/officeDocument/2006/relationships/oleObject" Target="../embeddings/oleObject25.bin"/><Relationship Id="rId1" Type="http://schemas.openxmlformats.org/officeDocument/2006/relationships/vmlDrawing" Target="../drawings/vmlDrawing3.vml"/><Relationship Id="rId6" Type="http://schemas.openxmlformats.org/officeDocument/2006/relationships/image" Target="../media/image46.wmf"/><Relationship Id="rId11" Type="http://schemas.openxmlformats.org/officeDocument/2006/relationships/oleObject" Target="../embeddings/oleObject20.bin"/><Relationship Id="rId24" Type="http://schemas.openxmlformats.org/officeDocument/2006/relationships/image" Target="../media/image51.wmf"/><Relationship Id="rId5" Type="http://schemas.openxmlformats.org/officeDocument/2006/relationships/oleObject" Target="../embeddings/oleObject17.bin"/><Relationship Id="rId15" Type="http://schemas.openxmlformats.org/officeDocument/2006/relationships/oleObject" Target="../embeddings/oleObject22.bin"/><Relationship Id="rId23" Type="http://schemas.openxmlformats.org/officeDocument/2006/relationships/oleObject" Target="../embeddings/oleObject27.bin"/><Relationship Id="rId28" Type="http://schemas.openxmlformats.org/officeDocument/2006/relationships/image" Target="../media/image87.png"/><Relationship Id="rId10" Type="http://schemas.openxmlformats.org/officeDocument/2006/relationships/image" Target="../media/image48.wmf"/><Relationship Id="rId19" Type="http://schemas.openxmlformats.org/officeDocument/2006/relationships/oleObject" Target="../embeddings/oleObject24.bin"/><Relationship Id="rId4" Type="http://schemas.openxmlformats.org/officeDocument/2006/relationships/image" Target="../media/image73.png"/><Relationship Id="rId9" Type="http://schemas.openxmlformats.org/officeDocument/2006/relationships/oleObject" Target="../embeddings/oleObject19.bin"/><Relationship Id="rId14" Type="http://schemas.openxmlformats.org/officeDocument/2006/relationships/image" Target="../media/image32.wmf"/><Relationship Id="rId22" Type="http://schemas.openxmlformats.org/officeDocument/2006/relationships/image" Target="../media/image50.wmf"/><Relationship Id="rId27" Type="http://schemas.openxmlformats.org/officeDocument/2006/relationships/image" Target="../media/image8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wmf"/><Relationship Id="rId13" Type="http://schemas.openxmlformats.org/officeDocument/2006/relationships/image" Target="../media/image92.png"/><Relationship Id="rId18" Type="http://schemas.openxmlformats.org/officeDocument/2006/relationships/image" Target="../media/image97.png"/><Relationship Id="rId3" Type="http://schemas.openxmlformats.org/officeDocument/2006/relationships/notesSlide" Target="../notesSlides/notesSlide32.xml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91.png"/><Relationship Id="rId17" Type="http://schemas.openxmlformats.org/officeDocument/2006/relationships/image" Target="../media/image96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5.png"/><Relationship Id="rId1" Type="http://schemas.openxmlformats.org/officeDocument/2006/relationships/vmlDrawing" Target="../drawings/vmlDrawing4.vml"/><Relationship Id="rId6" Type="http://schemas.openxmlformats.org/officeDocument/2006/relationships/image" Target="../media/image46.wmf"/><Relationship Id="rId11" Type="http://schemas.openxmlformats.org/officeDocument/2006/relationships/image" Target="../media/image90.png"/><Relationship Id="rId5" Type="http://schemas.openxmlformats.org/officeDocument/2006/relationships/oleObject" Target="../embeddings/oleObject29.bin"/><Relationship Id="rId15" Type="http://schemas.openxmlformats.org/officeDocument/2006/relationships/image" Target="../media/image94.png"/><Relationship Id="rId10" Type="http://schemas.openxmlformats.org/officeDocument/2006/relationships/image" Target="../media/image89.png"/><Relationship Id="rId4" Type="http://schemas.openxmlformats.org/officeDocument/2006/relationships/image" Target="../media/image73.png"/><Relationship Id="rId9" Type="http://schemas.openxmlformats.org/officeDocument/2006/relationships/image" Target="../media/image88.png"/><Relationship Id="rId14" Type="http://schemas.openxmlformats.org/officeDocument/2006/relationships/image" Target="../media/image9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3.bin"/><Relationship Id="rId13" Type="http://schemas.openxmlformats.org/officeDocument/2006/relationships/oleObject" Target="../embeddings/oleObject36.bin"/><Relationship Id="rId18" Type="http://schemas.openxmlformats.org/officeDocument/2006/relationships/oleObject" Target="../embeddings/oleObject39.bin"/><Relationship Id="rId3" Type="http://schemas.openxmlformats.org/officeDocument/2006/relationships/notesSlide" Target="../notesSlides/notesSlide33.xml"/><Relationship Id="rId21" Type="http://schemas.openxmlformats.org/officeDocument/2006/relationships/image" Target="../media/image96.png"/><Relationship Id="rId7" Type="http://schemas.openxmlformats.org/officeDocument/2006/relationships/image" Target="../media/image74.wmf"/><Relationship Id="rId12" Type="http://schemas.openxmlformats.org/officeDocument/2006/relationships/image" Target="../media/image76.wmf"/><Relationship Id="rId17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8.wmf"/><Relationship Id="rId20" Type="http://schemas.openxmlformats.org/officeDocument/2006/relationships/image" Target="../media/image95.png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32.bin"/><Relationship Id="rId11" Type="http://schemas.openxmlformats.org/officeDocument/2006/relationships/oleObject" Target="../embeddings/oleObject35.bin"/><Relationship Id="rId5" Type="http://schemas.openxmlformats.org/officeDocument/2006/relationships/image" Target="../media/image39.wmf"/><Relationship Id="rId15" Type="http://schemas.openxmlformats.org/officeDocument/2006/relationships/oleObject" Target="../embeddings/oleObject37.bin"/><Relationship Id="rId10" Type="http://schemas.openxmlformats.org/officeDocument/2006/relationships/image" Target="../media/image75.wmf"/><Relationship Id="rId19" Type="http://schemas.openxmlformats.org/officeDocument/2006/relationships/image" Target="../media/image32.wmf"/><Relationship Id="rId4" Type="http://schemas.openxmlformats.org/officeDocument/2006/relationships/oleObject" Target="../embeddings/oleObject31.bin"/><Relationship Id="rId9" Type="http://schemas.openxmlformats.org/officeDocument/2006/relationships/oleObject" Target="../embeddings/oleObject34.bin"/><Relationship Id="rId14" Type="http://schemas.openxmlformats.org/officeDocument/2006/relationships/image" Target="../media/image77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13" Type="http://schemas.openxmlformats.org/officeDocument/2006/relationships/image" Target="../media/image108.png"/><Relationship Id="rId18" Type="http://schemas.openxmlformats.org/officeDocument/2006/relationships/oleObject" Target="../embeddings/oleObject43.bin"/><Relationship Id="rId26" Type="http://schemas.openxmlformats.org/officeDocument/2006/relationships/image" Target="../media/image32.wmf"/><Relationship Id="rId3" Type="http://schemas.openxmlformats.org/officeDocument/2006/relationships/notesSlide" Target="../notesSlides/notesSlide34.xml"/><Relationship Id="rId21" Type="http://schemas.openxmlformats.org/officeDocument/2006/relationships/oleObject" Target="../embeddings/oleObject44.bin"/><Relationship Id="rId7" Type="http://schemas.openxmlformats.org/officeDocument/2006/relationships/image" Target="../media/image84.png"/><Relationship Id="rId12" Type="http://schemas.openxmlformats.org/officeDocument/2006/relationships/image" Target="../media/image107.png"/><Relationship Id="rId17" Type="http://schemas.openxmlformats.org/officeDocument/2006/relationships/oleObject" Target="../embeddings/oleObject42.bin"/><Relationship Id="rId25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11.png"/><Relationship Id="rId20" Type="http://schemas.openxmlformats.org/officeDocument/2006/relationships/image" Target="../media/image113.png"/><Relationship Id="rId29" Type="http://schemas.openxmlformats.org/officeDocument/2006/relationships/oleObject" Target="../embeddings/oleObject48.bin"/><Relationship Id="rId1" Type="http://schemas.openxmlformats.org/officeDocument/2006/relationships/vmlDrawing" Target="../drawings/vmlDrawing6.vml"/><Relationship Id="rId6" Type="http://schemas.openxmlformats.org/officeDocument/2006/relationships/image" Target="../media/image105.png"/><Relationship Id="rId11" Type="http://schemas.openxmlformats.org/officeDocument/2006/relationships/image" Target="../media/image77.wmf"/><Relationship Id="rId24" Type="http://schemas.openxmlformats.org/officeDocument/2006/relationships/image" Target="../media/image39.wmf"/><Relationship Id="rId32" Type="http://schemas.openxmlformats.org/officeDocument/2006/relationships/image" Target="../media/image82.wmf"/><Relationship Id="rId5" Type="http://schemas.openxmlformats.org/officeDocument/2006/relationships/image" Target="../media/image104.png"/><Relationship Id="rId15" Type="http://schemas.openxmlformats.org/officeDocument/2006/relationships/image" Target="../media/image85.png"/><Relationship Id="rId23" Type="http://schemas.openxmlformats.org/officeDocument/2006/relationships/oleObject" Target="../embeddings/oleObject45.bin"/><Relationship Id="rId28" Type="http://schemas.openxmlformats.org/officeDocument/2006/relationships/image" Target="../media/image80.wmf"/><Relationship Id="rId10" Type="http://schemas.openxmlformats.org/officeDocument/2006/relationships/oleObject" Target="../embeddings/oleObject41.bin"/><Relationship Id="rId19" Type="http://schemas.openxmlformats.org/officeDocument/2006/relationships/image" Target="../media/image112.png"/><Relationship Id="rId31" Type="http://schemas.openxmlformats.org/officeDocument/2006/relationships/oleObject" Target="../embeddings/oleObject49.bin"/><Relationship Id="rId4" Type="http://schemas.openxmlformats.org/officeDocument/2006/relationships/image" Target="../media/image83.png"/><Relationship Id="rId9" Type="http://schemas.openxmlformats.org/officeDocument/2006/relationships/image" Target="../media/image76.wmf"/><Relationship Id="rId14" Type="http://schemas.openxmlformats.org/officeDocument/2006/relationships/image" Target="../media/image109.png"/><Relationship Id="rId22" Type="http://schemas.openxmlformats.org/officeDocument/2006/relationships/image" Target="../media/image79.wmf"/><Relationship Id="rId27" Type="http://schemas.openxmlformats.org/officeDocument/2006/relationships/oleObject" Target="../embeddings/oleObject47.bin"/><Relationship Id="rId30" Type="http://schemas.openxmlformats.org/officeDocument/2006/relationships/image" Target="../media/image81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1.bin"/><Relationship Id="rId13" Type="http://schemas.openxmlformats.org/officeDocument/2006/relationships/oleObject" Target="../embeddings/oleObject54.bin"/><Relationship Id="rId18" Type="http://schemas.openxmlformats.org/officeDocument/2006/relationships/image" Target="../media/image78.wmf"/><Relationship Id="rId3" Type="http://schemas.openxmlformats.org/officeDocument/2006/relationships/notesSlide" Target="../notesSlides/notesSlide35.xml"/><Relationship Id="rId21" Type="http://schemas.openxmlformats.org/officeDocument/2006/relationships/image" Target="../media/image32.wmf"/><Relationship Id="rId7" Type="http://schemas.openxmlformats.org/officeDocument/2006/relationships/image" Target="../media/image39.wmf"/><Relationship Id="rId12" Type="http://schemas.openxmlformats.org/officeDocument/2006/relationships/image" Target="../media/image75.wmf"/><Relationship Id="rId17" Type="http://schemas.openxmlformats.org/officeDocument/2006/relationships/oleObject" Target="../embeddings/oleObject5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7.wmf"/><Relationship Id="rId20" Type="http://schemas.openxmlformats.org/officeDocument/2006/relationships/oleObject" Target="../embeddings/oleObject58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50.bin"/><Relationship Id="rId11" Type="http://schemas.openxmlformats.org/officeDocument/2006/relationships/oleObject" Target="../embeddings/oleObject53.bin"/><Relationship Id="rId5" Type="http://schemas.openxmlformats.org/officeDocument/2006/relationships/image" Target="../media/image87.jpeg"/><Relationship Id="rId15" Type="http://schemas.openxmlformats.org/officeDocument/2006/relationships/oleObject" Target="../embeddings/oleObject55.bin"/><Relationship Id="rId23" Type="http://schemas.openxmlformats.org/officeDocument/2006/relationships/image" Target="../media/image96.png"/><Relationship Id="rId10" Type="http://schemas.openxmlformats.org/officeDocument/2006/relationships/oleObject" Target="../embeddings/oleObject52.bin"/><Relationship Id="rId19" Type="http://schemas.openxmlformats.org/officeDocument/2006/relationships/oleObject" Target="../embeddings/oleObject57.bin"/><Relationship Id="rId4" Type="http://schemas.openxmlformats.org/officeDocument/2006/relationships/image" Target="../media/image86.jpeg"/><Relationship Id="rId9" Type="http://schemas.openxmlformats.org/officeDocument/2006/relationships/image" Target="../media/image74.wmf"/><Relationship Id="rId14" Type="http://schemas.openxmlformats.org/officeDocument/2006/relationships/image" Target="../media/image76.wmf"/><Relationship Id="rId22" Type="http://schemas.openxmlformats.org/officeDocument/2006/relationships/image" Target="../media/image9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notesSlide" Target="../notesSlides/notesSlide37.xml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59.bin"/><Relationship Id="rId10" Type="http://schemas.openxmlformats.org/officeDocument/2006/relationships/image" Target="../media/image44.wmf"/><Relationship Id="rId4" Type="http://schemas.openxmlformats.org/officeDocument/2006/relationships/image" Target="../media/image30.png"/><Relationship Id="rId9" Type="http://schemas.openxmlformats.org/officeDocument/2006/relationships/oleObject" Target="../embeddings/oleObject61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8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88.w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90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notesSlide" Target="../notesSlides/notesSlide39.xml"/><Relationship Id="rId7" Type="http://schemas.openxmlformats.org/officeDocument/2006/relationships/image" Target="../media/image9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66.bin"/><Relationship Id="rId11" Type="http://schemas.openxmlformats.org/officeDocument/2006/relationships/image" Target="../media/image93.wmf"/><Relationship Id="rId5" Type="http://schemas.openxmlformats.org/officeDocument/2006/relationships/image" Target="../media/image91.wmf"/><Relationship Id="rId10" Type="http://schemas.openxmlformats.org/officeDocument/2006/relationships/oleObject" Target="../embeddings/oleObject68.bin"/><Relationship Id="rId4" Type="http://schemas.openxmlformats.org/officeDocument/2006/relationships/oleObject" Target="../embeddings/oleObject65.bin"/><Relationship Id="rId9" Type="http://schemas.openxmlformats.org/officeDocument/2006/relationships/image" Target="../media/image88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.bin"/><Relationship Id="rId13" Type="http://schemas.openxmlformats.org/officeDocument/2006/relationships/image" Target="../media/image38.wmf"/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129.png"/><Relationship Id="rId12" Type="http://schemas.openxmlformats.org/officeDocument/2006/relationships/oleObject" Target="../embeddings/oleObject7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8.png"/><Relationship Id="rId11" Type="http://schemas.openxmlformats.org/officeDocument/2006/relationships/image" Target="../media/image37.wmf"/><Relationship Id="rId5" Type="http://schemas.openxmlformats.org/officeDocument/2006/relationships/image" Target="../media/image127.png"/><Relationship Id="rId10" Type="http://schemas.openxmlformats.org/officeDocument/2006/relationships/oleObject" Target="../embeddings/oleObject70.bin"/><Relationship Id="rId4" Type="http://schemas.openxmlformats.org/officeDocument/2006/relationships/image" Target="../media/image126.png"/><Relationship Id="rId9" Type="http://schemas.openxmlformats.org/officeDocument/2006/relationships/image" Target="../media/image36.w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7.png"/><Relationship Id="rId4" Type="http://schemas.openxmlformats.org/officeDocument/2006/relationships/image" Target="../media/image12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5.png"/><Relationship Id="rId4" Type="http://schemas.openxmlformats.org/officeDocument/2006/relationships/image" Target="../media/image1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6.png"/><Relationship Id="rId4" Type="http://schemas.openxmlformats.org/officeDocument/2006/relationships/image" Target="../media/image13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png"/><Relationship Id="rId3" Type="http://schemas.openxmlformats.org/officeDocument/2006/relationships/image" Target="../media/image99.png"/><Relationship Id="rId7" Type="http://schemas.openxmlformats.org/officeDocument/2006/relationships/image" Target="../media/image12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image" Target="../media/image119.png"/><Relationship Id="rId4" Type="http://schemas.openxmlformats.org/officeDocument/2006/relationships/image" Target="../media/image118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4.png"/><Relationship Id="rId5" Type="http://schemas.openxmlformats.org/officeDocument/2006/relationships/image" Target="../media/image121.png"/><Relationship Id="rId4" Type="http://schemas.openxmlformats.org/officeDocument/2006/relationships/image" Target="../media/image12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png"/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159828"/>
            <a:ext cx="7772400" cy="2387600"/>
          </a:xfrm>
        </p:spPr>
        <p:txBody>
          <a:bodyPr>
            <a:normAutofit/>
          </a:bodyPr>
          <a:lstStyle/>
          <a:p>
            <a:r>
              <a:rPr lang="en-US" altLang="en-US" dirty="0"/>
              <a:t>Give Me Some Credit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407826" y="3992381"/>
            <a:ext cx="7440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j-lt"/>
                <a:ea typeface="+mj-ea"/>
                <a:cs typeface="+mj-cs"/>
              </a:rPr>
              <a:t>葛浩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	3180103494		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朱祉盈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	3180103536</a:t>
            </a:r>
            <a:endParaRPr lang="zh-CN" altLang="en-US" sz="24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148883" y="1654174"/>
            <a:ext cx="10381568" cy="43220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Look at Each Attribute</a:t>
            </a:r>
          </a:p>
          <a:p>
            <a:pPr algn="l"/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/>
              <a:t>Age distribution</a:t>
            </a:r>
          </a:p>
          <a:p>
            <a:pPr algn="l"/>
            <a:endParaRPr lang="en-US" altLang="zh-CN" sz="3200" dirty="0"/>
          </a:p>
          <a:p>
            <a:pPr algn="l"/>
            <a:endParaRPr lang="en-US" altLang="zh-CN" sz="3200" dirty="0"/>
          </a:p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    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3200" dirty="0"/>
          </a:p>
          <a:p>
            <a:pPr algn="l"/>
            <a:endParaRPr lang="en-US" altLang="zh-TW" sz="3200" dirty="0"/>
          </a:p>
          <a:p>
            <a:pPr algn="l"/>
            <a:endParaRPr lang="en-US" altLang="zh-TW" sz="2400" dirty="0"/>
          </a:p>
          <a:p>
            <a:pPr algn="l"/>
            <a:r>
              <a:rPr lang="en-US" altLang="zh-TW" sz="2400" dirty="0"/>
              <a:t>-&gt; approximately fit </a:t>
            </a:r>
            <a:r>
              <a:rPr lang="en-US" altLang="zh-TW" sz="2400" dirty="0">
                <a:solidFill>
                  <a:srgbClr val="FF0000"/>
                </a:solidFill>
              </a:rPr>
              <a:t>normal distribution</a:t>
            </a:r>
          </a:p>
          <a:p>
            <a:pPr algn="l"/>
            <a:endParaRPr lang="en-US" altLang="zh-TW" sz="2400" dirty="0">
              <a:solidFill>
                <a:srgbClr val="FF0000"/>
              </a:solidFill>
            </a:endParaRPr>
          </a:p>
          <a:p>
            <a:pPr algn="l"/>
            <a:r>
              <a:rPr lang="en-US" altLang="zh-TW" sz="2400" dirty="0"/>
              <a:t>-&gt; calculate abnormal bound accordingly </a:t>
            </a:r>
            <a:endParaRPr lang="en-US" altLang="zh-TW" sz="2400" dirty="0">
              <a:solidFill>
                <a:srgbClr val="FF0000"/>
              </a:solidFill>
            </a:endParaRPr>
          </a:p>
          <a:p>
            <a:pPr algn="l"/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9" y="2623952"/>
            <a:ext cx="5519059" cy="182283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646" y="4615057"/>
            <a:ext cx="4479471" cy="187022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833" y="36258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526050" y="2875279"/>
            <a:ext cx="10381568" cy="43220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Look at Each Attribute</a:t>
            </a:r>
          </a:p>
          <a:p>
            <a:pPr algn="l"/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/>
              <a:t>Age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algn="l"/>
            <a:r>
              <a:rPr lang="en-US" altLang="zh-CN" sz="3200" dirty="0"/>
              <a:t> use histogram to reveal the relation between age</a:t>
            </a:r>
          </a:p>
          <a:p>
            <a:pPr algn="l"/>
            <a:r>
              <a:rPr lang="en-US" altLang="zh-CN" sz="3200" dirty="0"/>
              <a:t> and result</a:t>
            </a:r>
          </a:p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                                               </a:t>
            </a:r>
          </a:p>
          <a:p>
            <a:pPr algn="l"/>
            <a:endParaRPr lang="en-US" altLang="zh-CN" sz="3200" dirty="0"/>
          </a:p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    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3200" dirty="0"/>
          </a:p>
          <a:p>
            <a:pPr algn="l"/>
            <a:endParaRPr lang="en-US" altLang="zh-TW" sz="3200" dirty="0"/>
          </a:p>
          <a:p>
            <a:pPr algn="l"/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31" y="3592287"/>
            <a:ext cx="3637926" cy="283866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53886" y="3641271"/>
            <a:ext cx="685800" cy="27896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283530" y="4112779"/>
            <a:ext cx="5246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-&gt; </a:t>
            </a:r>
            <a:r>
              <a:rPr lang="en-US" altLang="zh-CN" dirty="0"/>
              <a:t>default rates </a:t>
            </a:r>
            <a:r>
              <a:rPr lang="en-US" altLang="zh-CN" dirty="0">
                <a:solidFill>
                  <a:srgbClr val="FF0000"/>
                </a:solidFill>
              </a:rPr>
              <a:t>decrease</a:t>
            </a:r>
            <a:r>
              <a:rPr lang="en-US" altLang="zh-CN" dirty="0"/>
              <a:t> with age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en-US" altLang="zh-TW" dirty="0"/>
              <a:t>-&gt; </a:t>
            </a:r>
            <a:r>
              <a:rPr lang="en-US" altLang="zh-TW" dirty="0">
                <a:solidFill>
                  <a:srgbClr val="FF0000"/>
                </a:solidFill>
              </a:rPr>
              <a:t>18-40</a:t>
            </a:r>
            <a:r>
              <a:rPr lang="en-US" altLang="zh-TW" dirty="0"/>
              <a:t> is the age stage with highest default rate </a:t>
            </a:r>
            <a:endParaRPr lang="en-US" altLang="zh-TW" dirty="0">
              <a:solidFill>
                <a:srgbClr val="FF0000"/>
              </a:solidFill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標題 1"/>
              <p:cNvSpPr txBox="1"/>
              <p:nvPr/>
            </p:nvSpPr>
            <p:spPr>
              <a:xfrm>
                <a:off x="587827" y="2584903"/>
                <a:ext cx="10381568" cy="4322084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endParaRPr lang="en-US" altLang="zh-CN" sz="3200" dirty="0"/>
              </a:p>
              <a:p>
                <a:pPr algn="l"/>
                <a:r>
                  <a:rPr lang="en-US" altLang="zh-CN" sz="3200" dirty="0"/>
                  <a:t>Apply similar techniques to other attributes</a:t>
                </a:r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r>
                  <a:rPr lang="en-US" altLang="zh-CN" sz="3200" dirty="0" err="1"/>
                  <a:t>Rovel</a:t>
                </a:r>
                <a:r>
                  <a:rPr lang="en-US" altLang="zh-CN" sz="3200" dirty="0"/>
                  <a:t> (</a:t>
                </a:r>
                <a14:m>
                  <m:oMath xmlns:m="http://schemas.openxmlformats.org/officeDocument/2006/math">
                    <m:r>
                      <a:rPr lang="en-US" altLang="zh-CN" sz="32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zh-CN" sz="3200" dirty="0">
                    <a:solidFill>
                      <a:srgbClr val="FF0000"/>
                    </a:solidFill>
                  </a:rPr>
                  <a:t>(0,1)</a:t>
                </a:r>
                <a:r>
                  <a:rPr lang="en-US" altLang="zh-CN" sz="3200" dirty="0"/>
                  <a:t>)</a:t>
                </a:r>
              </a:p>
              <a:p>
                <a:pPr algn="l"/>
                <a:r>
                  <a:rPr lang="en-US" altLang="zh-CN" sz="3200" dirty="0"/>
                  <a:t>distribution</a:t>
                </a:r>
              </a:p>
              <a:p>
                <a:pPr algn="l"/>
                <a:endParaRPr lang="en-US" altLang="zh-CN" sz="3200" dirty="0"/>
              </a:p>
              <a:p>
                <a:pPr algn="l"/>
                <a:r>
                  <a:rPr lang="en-US" altLang="zh-CN" sz="3200" dirty="0"/>
                  <a:t>                                                abnormal      </a:t>
                </a:r>
              </a:p>
              <a:p>
                <a:pPr algn="l"/>
                <a:r>
                  <a:rPr lang="en-US" altLang="zh-CN" sz="3200" dirty="0"/>
                  <a:t>     </a:t>
                </a:r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:endParaRPr lang="en-US" altLang="zh-CN" sz="1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altLang="zh-CN" sz="1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CN" sz="32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TW" sz="3200" dirty="0"/>
              </a:p>
              <a:p>
                <a:pPr algn="l"/>
                <a:endParaRPr lang="en-US" altLang="zh-TW" sz="3200" dirty="0"/>
              </a:p>
              <a:p>
                <a:pPr algn="l"/>
                <a:endParaRPr lang="en-US" altLang="zh-TW" sz="24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TW" sz="24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zh-TW" altLang="en-US" sz="3200" dirty="0"/>
              </a:p>
            </p:txBody>
          </p:sp>
        </mc:Choice>
        <mc:Fallback xmlns="">
          <p:sp>
            <p:nvSpPr>
              <p:cNvPr id="7" name="標題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557" y="1561918"/>
                <a:ext cx="10381568" cy="4322084"/>
              </a:xfrm>
              <a:prstGeom prst="rect">
                <a:avLst/>
              </a:prstGeom>
              <a:blipFill rotWithShape="1">
                <a:blip r:embed="rId3"/>
                <a:stretch>
                  <a:fillRect l="-4" t="-30746" r="4" b="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1" y="3161817"/>
            <a:ext cx="4422390" cy="335872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153886" y="3641271"/>
            <a:ext cx="3619500" cy="19267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 flipH="1">
            <a:off x="4822371" y="3956957"/>
            <a:ext cx="326572" cy="2939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標題 1"/>
              <p:cNvSpPr txBox="1"/>
              <p:nvPr/>
            </p:nvSpPr>
            <p:spPr>
              <a:xfrm>
                <a:off x="442573" y="1665060"/>
                <a:ext cx="10381568" cy="4322084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endParaRPr lang="en-US" altLang="zh-CN" sz="3200" dirty="0"/>
              </a:p>
              <a:p>
                <a:pPr algn="l"/>
                <a:r>
                  <a:rPr lang="en-US" altLang="zh-CN" sz="3200" dirty="0"/>
                  <a:t>Apply similar techniques to other attributes</a:t>
                </a:r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r>
                  <a:rPr lang="en-US" altLang="zh-CN" sz="3200" dirty="0" err="1"/>
                  <a:t>Rovel</a:t>
                </a:r>
                <a:r>
                  <a:rPr lang="en-US" altLang="zh-CN" sz="3200" dirty="0"/>
                  <a:t> (</a:t>
                </a:r>
                <a14:m>
                  <m:oMath xmlns:m="http://schemas.openxmlformats.org/officeDocument/2006/math">
                    <m:r>
                      <a:rPr lang="en-US" altLang="zh-CN" sz="32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zh-CN" sz="3200" dirty="0">
                    <a:solidFill>
                      <a:srgbClr val="FF0000"/>
                    </a:solidFill>
                  </a:rPr>
                  <a:t>(0,1)</a:t>
                </a:r>
                <a:r>
                  <a:rPr lang="en-US" altLang="zh-CN" sz="3200" dirty="0"/>
                  <a:t>)</a:t>
                </a:r>
              </a:p>
              <a:p>
                <a:pPr algn="l"/>
                <a:r>
                  <a:rPr lang="en-US" altLang="zh-CN" sz="3200" dirty="0"/>
                  <a:t>Find potential unnormalized data</a:t>
                </a:r>
              </a:p>
              <a:p>
                <a:pPr algn="l"/>
                <a:endParaRPr lang="en-US" altLang="zh-CN" sz="3200" dirty="0"/>
              </a:p>
              <a:p>
                <a:pPr lvl="2"/>
                <a:endParaRPr lang="en-US" altLang="zh-CN" sz="1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altLang="zh-CN" sz="1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CN" sz="32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TW" sz="3200" dirty="0"/>
              </a:p>
              <a:p>
                <a:pPr algn="l"/>
                <a:endParaRPr lang="en-US" altLang="zh-TW" sz="3200" dirty="0"/>
              </a:p>
              <a:p>
                <a:pPr algn="l"/>
                <a:endParaRPr lang="en-US" altLang="zh-TW" sz="24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en-US" altLang="zh-TW" sz="2400" dirty="0"/>
              </a:p>
              <a:p>
                <a:pPr marL="457200" indent="-457200" algn="l">
                  <a:buFont typeface="Arial" panose="020B0604020202020204" pitchFamily="34" charset="0"/>
                  <a:buChar char="•"/>
                </a:pPr>
                <a:endParaRPr lang="zh-TW" altLang="en-US" sz="3200" dirty="0"/>
              </a:p>
            </p:txBody>
          </p:sp>
        </mc:Choice>
        <mc:Fallback xmlns="">
          <p:sp>
            <p:nvSpPr>
              <p:cNvPr id="7" name="標題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048" y="1375500"/>
                <a:ext cx="10381568" cy="4322084"/>
              </a:xfrm>
              <a:prstGeom prst="rect">
                <a:avLst/>
              </a:prstGeom>
              <a:blipFill rotWithShape="1">
                <a:blip r:embed="rId3"/>
                <a:stretch>
                  <a:fillRect l="-6" t="-10433" r="5" b="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544" y="3160189"/>
            <a:ext cx="4028679" cy="1331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0" y="3160189"/>
            <a:ext cx="4572000" cy="23090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29" y="5627534"/>
            <a:ext cx="9144000" cy="46256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5272" y="5847932"/>
            <a:ext cx="820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br>
              <a:rPr lang="en-US" altLang="zh-CN" dirty="0"/>
            </a:br>
            <a:r>
              <a:rPr lang="en-US" altLang="zh-CN" dirty="0"/>
              <a:t>-&gt;threshold for abnormal values is about </a:t>
            </a:r>
            <a:r>
              <a:rPr lang="en-US" altLang="zh-CN" dirty="0">
                <a:solidFill>
                  <a:srgbClr val="FF0000"/>
                </a:solidFill>
              </a:rPr>
              <a:t>20 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442573" y="1376589"/>
            <a:ext cx="10381568" cy="4322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Apply similar techniques to other attributes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/>
              <a:t>Num30-59late Num60-89late Num90late</a:t>
            </a:r>
          </a:p>
          <a:p>
            <a:pPr algn="l"/>
            <a:endParaRPr lang="en-US" altLang="zh-CN" sz="3200" dirty="0"/>
          </a:p>
          <a:p>
            <a:pPr lvl="2"/>
            <a:endParaRPr lang="en-US" altLang="zh-CN" sz="1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3200" dirty="0"/>
          </a:p>
          <a:p>
            <a:pPr algn="l"/>
            <a:endParaRPr lang="en-US" altLang="zh-TW" sz="3200" dirty="0"/>
          </a:p>
          <a:p>
            <a:pPr algn="l"/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68" y="2982686"/>
            <a:ext cx="8832863" cy="28738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830286" y="5165271"/>
            <a:ext cx="359228" cy="5334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3189514" y="5850619"/>
            <a:ext cx="841425" cy="48985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729744" y="5165271"/>
            <a:ext cx="359228" cy="5334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629202" y="5214710"/>
            <a:ext cx="359228" cy="5334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5909358" y="5748112"/>
            <a:ext cx="0" cy="4186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>
            <a:off x="7342414" y="5850619"/>
            <a:ext cx="1426030" cy="48985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282949" y="6205749"/>
            <a:ext cx="246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abnormal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312658" y="2535916"/>
            <a:ext cx="10381568" cy="432208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Apply similar techniques to other attributes</a:t>
            </a:r>
          </a:p>
          <a:p>
            <a:pPr algn="l"/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 err="1"/>
              <a:t>numstate </a:t>
            </a:r>
            <a:r>
              <a:rPr lang="en-US" altLang="zh-CN" sz="3200" dirty="0"/>
              <a:t>Distribution</a:t>
            </a:r>
          </a:p>
          <a:p>
            <a:pPr algn="l"/>
            <a:endParaRPr lang="en-US" altLang="zh-CN" sz="3200" dirty="0"/>
          </a:p>
          <a:p>
            <a:pPr algn="l"/>
            <a:endParaRPr lang="en-US" altLang="zh-CN" sz="3200" dirty="0"/>
          </a:p>
          <a:p>
            <a:pPr algn="l"/>
            <a:endParaRPr lang="en-US" altLang="zh-CN" sz="3200" dirty="0"/>
          </a:p>
          <a:p>
            <a:pPr lvl="2"/>
            <a:endParaRPr lang="en-US" altLang="zh-CN" sz="1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1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Relation with y</a:t>
            </a:r>
          </a:p>
          <a:p>
            <a:pPr algn="l"/>
            <a:endParaRPr lang="en-US" altLang="zh-TW" sz="3200" dirty="0"/>
          </a:p>
          <a:p>
            <a:pPr algn="l"/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638" y="3191971"/>
            <a:ext cx="5486818" cy="177950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456" y="3107961"/>
            <a:ext cx="2784734" cy="179573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760" y="4880976"/>
            <a:ext cx="2724602" cy="196945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9987" y="170806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144244" y="-75430"/>
            <a:ext cx="8339692" cy="111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|Feature Engineering</a:t>
            </a:r>
            <a:endParaRPr lang="zh-TW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9286" y="1626274"/>
            <a:ext cx="10714874" cy="6267071"/>
            <a:chOff x="144244" y="2150930"/>
            <a:chExt cx="10714874" cy="6267071"/>
          </a:xfrm>
        </p:grpSpPr>
        <p:sp>
          <p:nvSpPr>
            <p:cNvPr id="7" name="標題 1"/>
            <p:cNvSpPr txBox="1"/>
            <p:nvPr/>
          </p:nvSpPr>
          <p:spPr>
            <a:xfrm>
              <a:off x="477550" y="4095917"/>
              <a:ext cx="10381568" cy="432208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sz="3200" dirty="0"/>
                <a:t>Preprocessing              Feature Extraction and Binning </a:t>
              </a:r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r>
                <a:rPr lang="en-US" altLang="zh-CN" sz="3200" dirty="0"/>
                <a:t>abnormal values                </a:t>
              </a:r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r>
                <a:rPr lang="en-US" altLang="zh-CN" sz="3200" dirty="0"/>
                <a:t>missing values</a:t>
              </a:r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algn="l"/>
              <a:endParaRPr lang="en-US" altLang="zh-CN" sz="3200" dirty="0"/>
            </a:p>
            <a:p>
              <a:pPr lvl="2"/>
              <a:endParaRPr lang="en-US" altLang="zh-CN" sz="100" dirty="0"/>
            </a:p>
            <a:p>
              <a:pPr marL="914400" lvl="1" indent="-457200">
                <a:buFont typeface="Arial" panose="020B0604020202020204" pitchFamily="34" charset="0"/>
                <a:buChar char="•"/>
              </a:pPr>
              <a:endParaRPr lang="en-US" altLang="zh-CN" sz="1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CN" sz="32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TW" sz="3200" dirty="0"/>
            </a:p>
            <a:p>
              <a:pPr algn="l"/>
              <a:endParaRPr lang="en-US" altLang="zh-TW" sz="3200" dirty="0"/>
            </a:p>
            <a:p>
              <a:pPr algn="l"/>
              <a:endParaRPr lang="en-US" altLang="zh-TW" sz="24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en-US" altLang="zh-TW" sz="2400" dirty="0"/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endParaRPr lang="zh-TW" altLang="en-US" sz="32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44244" y="2150930"/>
              <a:ext cx="8859847" cy="5083960"/>
              <a:chOff x="214198" y="2041002"/>
              <a:chExt cx="8859847" cy="5083960"/>
            </a:xfrm>
          </p:grpSpPr>
          <p:pic>
            <p:nvPicPr>
              <p:cNvPr id="2" name="图片 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4916" y="2404781"/>
                <a:ext cx="3147622" cy="1515665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198" y="4616746"/>
                <a:ext cx="4354807" cy="2148813"/>
              </a:xfrm>
              <a:prstGeom prst="rect">
                <a:avLst/>
              </a:prstGeom>
            </p:spPr>
          </p:pic>
          <p:sp>
            <p:nvSpPr>
              <p:cNvPr id="11" name="文本框 10"/>
              <p:cNvSpPr txBox="1"/>
              <p:nvPr/>
            </p:nvSpPr>
            <p:spPr>
              <a:xfrm>
                <a:off x="4584490" y="2041002"/>
                <a:ext cx="4122295" cy="3194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feature crossing </a:t>
                </a:r>
              </a:p>
              <a:p>
                <a:pPr defTabSz="914400">
                  <a:lnSpc>
                    <a:spcPct val="90000"/>
                  </a:lnSpc>
                  <a:spcBef>
                    <a:spcPct val="0"/>
                  </a:spcBef>
                </a:pPr>
                <a:endParaRPr lang="en-US" altLang="zh-CN" sz="3200" dirty="0">
                  <a:latin typeface="+mj-lt"/>
                  <a:ea typeface="+mj-ea"/>
                  <a:cs typeface="+mj-cs"/>
                </a:endParaRPr>
              </a:p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adjust data type</a:t>
                </a:r>
              </a:p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endParaRPr lang="en-US" altLang="zh-CN" sz="3200" dirty="0">
                  <a:latin typeface="+mj-lt"/>
                  <a:ea typeface="+mj-ea"/>
                  <a:cs typeface="+mj-cs"/>
                </a:endParaRPr>
              </a:p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endParaRPr lang="en-US" altLang="zh-CN" sz="3200" dirty="0">
                  <a:latin typeface="+mj-lt"/>
                  <a:ea typeface="+mj-ea"/>
                  <a:cs typeface="+mj-cs"/>
                </a:endParaRPr>
              </a:p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Binning</a:t>
                </a:r>
              </a:p>
              <a:p>
                <a:pPr marL="457200" indent="-457200" defTabSz="914400">
                  <a:lnSpc>
                    <a:spcPct val="9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endParaRPr lang="zh-CN" altLang="en-US" sz="3200" dirty="0">
                  <a:latin typeface="+mj-lt"/>
                  <a:ea typeface="+mj-ea"/>
                  <a:cs typeface="+mj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17232" y="2463563"/>
                <a:ext cx="4856813" cy="517701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17232" y="3403825"/>
                <a:ext cx="4621967" cy="846957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23809" y="4730667"/>
                <a:ext cx="4246328" cy="2394295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375449" y="805398"/>
            <a:ext cx="8550533" cy="34012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3200" dirty="0"/>
          </a:p>
          <a:p>
            <a:pPr algn="l"/>
            <a:r>
              <a:rPr lang="en-US" altLang="zh-CN" sz="3200" dirty="0"/>
              <a:t>Use heatmap to visualize the new correlation matrix</a:t>
            </a:r>
          </a:p>
          <a:p>
            <a:pPr algn="l"/>
            <a:endParaRPr lang="en-US" altLang="zh-CN" sz="3200" dirty="0"/>
          </a:p>
          <a:p>
            <a:pPr algn="l"/>
            <a:endParaRPr lang="en-US" altLang="zh-TW" sz="3200" dirty="0"/>
          </a:p>
          <a:p>
            <a:pPr algn="l"/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133" y="1899470"/>
            <a:ext cx="4923226" cy="4153132"/>
          </a:xfrm>
          <a:prstGeom prst="rect">
            <a:avLst/>
          </a:prstGeom>
        </p:spPr>
      </p:pic>
      <p:sp>
        <p:nvSpPr>
          <p:cNvPr id="10" name="標題 1"/>
          <p:cNvSpPr txBox="1"/>
          <p:nvPr/>
        </p:nvSpPr>
        <p:spPr>
          <a:xfrm>
            <a:off x="144244" y="-75430"/>
            <a:ext cx="8339692" cy="111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|Feature Selection</a:t>
            </a:r>
            <a:endParaRPr lang="zh-TW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10" name="標題 1"/>
          <p:cNvSpPr txBox="1"/>
          <p:nvPr/>
        </p:nvSpPr>
        <p:spPr>
          <a:xfrm>
            <a:off x="144244" y="-75430"/>
            <a:ext cx="8339692" cy="111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|Feature Selection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248281" y="1314072"/>
                <a:ext cx="8574771" cy="35738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Calculate WOE, IV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WOE(weight of evidence)</a:t>
                </a: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1.Binning</a:t>
                </a: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2.Calculate WOE for each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+mj-lt"/>
                    <a:ea typeface="+mj-ea"/>
                    <a:cs typeface="+mj-cs"/>
                  </a:rPr>
                  <a:t>bin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sSubPr>
                        <m:e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𝑊𝑂𝐸</m:t>
                          </m:r>
                        </m:e>
                        <m:sub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𝑖</m:t>
                          </m:r>
                        </m:sub>
                      </m:sSub>
                      <m:r>
                        <a:rPr lang="en-US" altLang="zh-CN" sz="3200" b="0" i="1" smtClean="0">
                          <a:latin typeface="Cambria Math" panose="02040503050406030204" pitchFamily="18" charset="0"/>
                          <a:ea typeface="+mj-ea"/>
                          <a:cs typeface="+mj-cs"/>
                        </a:rPr>
                        <m:t>=</m:t>
                      </m:r>
                      <m:func>
                        <m:funcPr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3200" b="0" i="0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ln</m:t>
                          </m:r>
                        </m:fName>
                        <m:e>
                          <m:f>
                            <m:f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𝑝𝑦</m:t>
                                  </m:r>
                                </m:e>
                                <m:sub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𝑝𝑛</m:t>
                                  </m:r>
                                </m:e>
                                <m:sub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=</m:t>
                          </m:r>
                          <m:func>
                            <m:funcPr>
                              <m:ctrlPr>
                                <a:rPr lang="en-US" altLang="zh-CN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32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altLang="zh-CN" sz="3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3200" b="0" i="1" smtClean="0">
                                          <a:latin typeface="Cambria Math" panose="02040503050406030204" pitchFamily="18" charset="0"/>
                                        </a:rPr>
                                        <m:t>#</m:t>
                                      </m:r>
                                      <m: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</a:rPr>
                                    <m:t>/</m:t>
                                  </m:r>
                                  <m:sSub>
                                    <m:sSubPr>
                                      <m:ctrlP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32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  <m:t>#</m:t>
                                      </m:r>
                                      <m: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32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b>
                                  </m:sSub>
                                  <m:r>
                                    <a:rPr lang="en-US" altLang="zh-CN" sz="3200" b="0" i="1" smtClean="0">
                                      <a:latin typeface="Cambria Math" panose="02040503050406030204" pitchFamily="18" charset="0"/>
                                    </a:rPr>
                                    <m:t>/</m:t>
                                  </m:r>
                                  <m:sSub>
                                    <m:sSubPr>
                                      <m:ctrlPr>
                                        <a:rPr lang="en-US" altLang="zh-CN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32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altLang="zh-CN" sz="32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func>
                        </m:e>
                      </m:func>
                    </m:oMath>
                  </m:oMathPara>
                </a14:m>
                <a:endParaRPr lang="en-US" altLang="zh-CN" sz="3200" dirty="0">
                  <a:latin typeface="+mj-lt"/>
                  <a:ea typeface="+mj-ea"/>
                  <a:cs typeface="+mj-cs"/>
                </a:endParaRP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    3.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𝑊𝑂𝐸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indicates the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+mj-lt"/>
                    <a:ea typeface="+mj-ea"/>
                    <a:cs typeface="+mj-cs"/>
                  </a:rPr>
                  <a:t>predictivity</a:t>
                </a: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𝐵𝑖𝑛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281" y="1314072"/>
                <a:ext cx="8574771" cy="3573863"/>
              </a:xfrm>
              <a:prstGeom prst="rect">
                <a:avLst/>
              </a:prstGeom>
              <a:blipFill rotWithShape="1">
                <a:blip r:embed="rId3"/>
                <a:stretch>
                  <a:fillRect l="-7" t="-7" r="4" b="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10" name="標題 1"/>
          <p:cNvSpPr txBox="1"/>
          <p:nvPr/>
        </p:nvSpPr>
        <p:spPr>
          <a:xfrm>
            <a:off x="144244" y="-75430"/>
            <a:ext cx="8339692" cy="111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|Feature Selection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248281" y="1314072"/>
                <a:ext cx="8574771" cy="3541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Calculate WOE, IV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IV (Information Value)</a:t>
                </a: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1.</a:t>
                </a:r>
                <a:r>
                  <a:rPr lang="en-US" altLang="zh-CN" sz="32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200" b="0" i="0" smtClean="0">
                        <a:latin typeface="Cambria Math" panose="02040503050406030204" pitchFamily="18" charset="0"/>
                      </a:rPr>
                      <m:t>IV</m:t>
                    </m:r>
                    <m:r>
                      <a:rPr lang="en-US" altLang="zh-CN" sz="3200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i="1">
                                <a:latin typeface="Cambria Math" panose="02040503050406030204" pitchFamily="18" charset="0"/>
                              </a:rPr>
                              <m:t>𝐼𝑉</m:t>
                            </m:r>
                          </m:e>
                          <m:sub>
                            <m:r>
                              <a:rPr lang="en-US" altLang="zh-CN" sz="3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altLang="zh-CN" sz="3200" dirty="0"/>
                  <a:t> </a:t>
                </a: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</a:t>
                </a: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2.Calculate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𝐼𝑉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3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for each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+mj-lt"/>
                    <a:ea typeface="+mj-ea"/>
                    <a:cs typeface="+mj-cs"/>
                  </a:rPr>
                  <a:t>attribute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sSubPr>
                        <m:e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𝐼𝑉</m:t>
                          </m:r>
                        </m:e>
                        <m:sub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𝑖</m:t>
                          </m:r>
                        </m:sub>
                      </m:sSub>
                      <m:r>
                        <a:rPr lang="en-US" altLang="zh-CN" sz="3200" b="0" i="1" smtClean="0">
                          <a:latin typeface="Cambria Math" panose="02040503050406030204" pitchFamily="18" charset="0"/>
                          <a:ea typeface="+mj-ea"/>
                          <a:cs typeface="+mj-cs"/>
                        </a:rPr>
                        <m:t>=</m:t>
                      </m:r>
                      <m:sSub>
                        <m:sSubPr>
                          <m:ctrlPr>
                            <a:rPr lang="en-US" altLang="zh-CN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𝑝𝑦</m:t>
                          </m:r>
                        </m:e>
                        <m:sub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32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𝑝𝑛</m:t>
                          </m:r>
                        </m:e>
                        <m:sub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3200">
                          <a:latin typeface="Cambria Math" panose="02040503050406030204" pitchFamily="18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𝑊𝑂𝐸</m:t>
                          </m:r>
                        </m:e>
                        <m:sub>
                          <m:r>
                            <a:rPr lang="en-US" altLang="zh-CN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altLang="zh-CN" sz="3200" dirty="0">
                  <a:latin typeface="+mj-lt"/>
                  <a:ea typeface="+mj-ea"/>
                  <a:cs typeface="+mj-cs"/>
                </a:endParaRP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    3.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𝐼𝑉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indicates the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+mj-lt"/>
                    <a:ea typeface="+mj-ea"/>
                    <a:cs typeface="+mj-cs"/>
                  </a:rPr>
                  <a:t>predictivity</a:t>
                </a:r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𝐴𝑡𝑡𝑟𝑖𝑏𝑢𝑡𝑒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3200" dirty="0">
                  <a:latin typeface="+mj-lt"/>
                </a:endParaRPr>
              </a:p>
              <a:p>
                <a:r>
                  <a:rPr lang="en-US" altLang="zh-CN" sz="3200" dirty="0">
                    <a:latin typeface="+mj-lt"/>
                    <a:ea typeface="+mj-ea"/>
                    <a:cs typeface="+mj-cs"/>
                  </a:rPr>
                  <a:t>	</a:t>
                </a: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281" y="1314072"/>
                <a:ext cx="8574771" cy="3541098"/>
              </a:xfrm>
              <a:prstGeom prst="rect">
                <a:avLst/>
              </a:prstGeom>
              <a:blipFill rotWithShape="1">
                <a:blip r:embed="rId3"/>
                <a:stretch>
                  <a:fillRect l="-7" t="-7" r="4" b="-2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331087"/>
            <a:ext cx="7772400" cy="1316355"/>
          </a:xfrm>
        </p:spPr>
        <p:txBody>
          <a:bodyPr>
            <a:normAutofit/>
          </a:bodyPr>
          <a:lstStyle/>
          <a:p>
            <a:r>
              <a:rPr lang="en-US" altLang="zh-TW" dirty="0"/>
              <a:t>Overview</a:t>
            </a:r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10" name="標題 1"/>
          <p:cNvSpPr txBox="1"/>
          <p:nvPr/>
        </p:nvSpPr>
        <p:spPr>
          <a:xfrm>
            <a:off x="144244" y="-75430"/>
            <a:ext cx="8339692" cy="111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|Feature Selection</a:t>
            </a:r>
            <a:endParaRPr lang="zh-TW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48281" y="1314072"/>
            <a:ext cx="85747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lt"/>
                <a:ea typeface="+mj-ea"/>
                <a:cs typeface="+mj-cs"/>
              </a:rPr>
              <a:t>Visualize IV of every attribute</a:t>
            </a:r>
          </a:p>
          <a:p>
            <a:endParaRPr lang="en-US" altLang="zh-CN" sz="3200" dirty="0">
              <a:latin typeface="+mj-lt"/>
            </a:endParaRPr>
          </a:p>
          <a:p>
            <a:r>
              <a:rPr lang="en-US" altLang="zh-CN" sz="3200" dirty="0"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25B45B-A89A-4C61-9CC5-E6055896FA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02" y="1813386"/>
            <a:ext cx="4576372" cy="344894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19B1DD5-BCEF-46B2-A1F9-ABEAEEA2A411}"/>
              </a:ext>
            </a:extLst>
          </p:cNvPr>
          <p:cNvSpPr txBox="1"/>
          <p:nvPr/>
        </p:nvSpPr>
        <p:spPr>
          <a:xfrm>
            <a:off x="4134572" y="1810876"/>
            <a:ext cx="48095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+mj-lt"/>
                <a:ea typeface="+mj-ea"/>
                <a:cs typeface="+mj-cs"/>
              </a:rPr>
              <a:t> Filter out variables with IV values greater than 0.1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：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'Num30-59late'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，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'Num60-89late'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，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'Num90late'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，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</a:t>
            </a:r>
            <a:r>
              <a:rPr lang="en-US" altLang="zh-CN" sz="2400" dirty="0" err="1">
                <a:latin typeface="+mj-lt"/>
                <a:ea typeface="+mj-ea"/>
                <a:cs typeface="+mj-cs"/>
              </a:rPr>
              <a:t>AllNumlate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，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</a:t>
            </a:r>
            <a:r>
              <a:rPr lang="en-US" altLang="zh-CN" sz="2400" dirty="0" err="1">
                <a:latin typeface="+mj-lt"/>
                <a:ea typeface="+mj-ea"/>
                <a:cs typeface="+mj-cs"/>
              </a:rPr>
              <a:t>Revol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，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'age'</a:t>
            </a:r>
            <a:r>
              <a:rPr lang="zh-CN" altLang="en-US" sz="2400" dirty="0">
                <a:latin typeface="+mj-lt"/>
                <a:ea typeface="+mj-ea"/>
                <a:cs typeface="+mj-cs"/>
              </a:rPr>
              <a:t>；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+mj-lt"/>
                <a:ea typeface="+mj-ea"/>
                <a:cs typeface="+mj-cs"/>
              </a:rPr>
              <a:t>There is a strong correlation between‘Num30-59late’ </a:t>
            </a:r>
            <a:r>
              <a:rPr lang="en-US" altLang="zh-CN" sz="2400" dirty="0" err="1">
                <a:latin typeface="+mj-lt"/>
                <a:ea typeface="+mj-ea"/>
                <a:cs typeface="+mj-cs"/>
              </a:rPr>
              <a:t>and‘AllNumlate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’ (0.7). Choose the one with higher IV ('</a:t>
            </a:r>
            <a:r>
              <a:rPr lang="en-US" altLang="zh-CN" sz="2400" dirty="0" err="1">
                <a:latin typeface="+mj-lt"/>
                <a:ea typeface="+mj-ea"/>
                <a:cs typeface="+mj-cs"/>
              </a:rPr>
              <a:t>AllNumlate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’)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+mj-lt"/>
                <a:ea typeface="+mj-ea"/>
                <a:cs typeface="+mj-cs"/>
              </a:rPr>
              <a:t>Final choice:</a:t>
            </a:r>
          </a:p>
          <a:p>
            <a:r>
              <a:rPr lang="en-US" altLang="zh-CN" sz="2400" dirty="0">
                <a:latin typeface="+mj-lt"/>
                <a:ea typeface="+mj-ea"/>
                <a:cs typeface="+mj-cs"/>
              </a:rPr>
              <a:t>	['Num60-	89late','Num90late’,'AllNumlate',’	</a:t>
            </a:r>
            <a:r>
              <a:rPr lang="en-US" altLang="zh-CN" sz="2400" dirty="0" err="1">
                <a:latin typeface="+mj-lt"/>
                <a:ea typeface="+mj-ea"/>
                <a:cs typeface="+mj-cs"/>
              </a:rPr>
              <a:t>Revol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','age']</a:t>
            </a:r>
          </a:p>
        </p:txBody>
      </p:sp>
    </p:spTree>
    <p:extLst>
      <p:ext uri="{BB962C8B-B14F-4D97-AF65-F5344CB8AC3E}">
        <p14:creationId xmlns:p14="http://schemas.microsoft.com/office/powerpoint/2010/main" val="402366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642428"/>
            <a:ext cx="7772400" cy="2387600"/>
          </a:xfrm>
        </p:spPr>
        <p:txBody>
          <a:bodyPr>
            <a:normAutofit/>
          </a:bodyPr>
          <a:lstStyle/>
          <a:p>
            <a:r>
              <a:rPr lang="en-US" altLang="en-US" dirty="0"/>
              <a:t>Model and Idea</a:t>
            </a:r>
            <a:br>
              <a:rPr lang="en-US" altLang="en-US" dirty="0"/>
            </a:br>
            <a:r>
              <a:rPr lang="en-US" altLang="en-US" dirty="0"/>
              <a:t>Introduction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642428"/>
            <a:ext cx="7772400" cy="2387600"/>
          </a:xfrm>
        </p:spPr>
        <p:txBody>
          <a:bodyPr>
            <a:normAutofit/>
          </a:bodyPr>
          <a:lstStyle/>
          <a:p>
            <a:r>
              <a:rPr lang="en-US" altLang="en-US" dirty="0"/>
              <a:t>from </a:t>
            </a:r>
            <a:r>
              <a:rPr lang="en-US" altLang="zh-TW" dirty="0"/>
              <a:t>Logistic Regression</a:t>
            </a:r>
            <a:r>
              <a:rPr lang="en-US" altLang="en-US" dirty="0"/>
              <a:t> to Deep Learning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94310" y="6029325"/>
            <a:ext cx="3213735" cy="6711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从逻辑回归到深度学习到自编码，主要介绍创新点的灵感来源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331087"/>
            <a:ext cx="7772400" cy="1316355"/>
          </a:xfrm>
        </p:spPr>
        <p:txBody>
          <a:bodyPr>
            <a:normAutofit/>
          </a:bodyPr>
          <a:lstStyle/>
          <a:p>
            <a:r>
              <a:rPr lang="en-US" altLang="zh-TW" dirty="0"/>
              <a:t>Logistic Regression</a:t>
            </a:r>
            <a:endParaRPr lang="en-US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 1: Function Set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/>
              <p:cNvSpPr txBox="1"/>
              <p:nvPr/>
            </p:nvSpPr>
            <p:spPr>
              <a:xfrm>
                <a:off x="1327494" y="5648756"/>
                <a:ext cx="2781402" cy="7561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494" y="5648756"/>
                <a:ext cx="2781402" cy="756104"/>
              </a:xfrm>
              <a:prstGeom prst="rect">
                <a:avLst/>
              </a:prstGeom>
              <a:blipFill rotWithShape="1">
                <a:blip r:embed="rId4"/>
                <a:stretch>
                  <a:fillRect l="-12" t="-57" r="16" b="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344084" y="4959035"/>
                <a:ext cx="179581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4084" y="4959035"/>
                <a:ext cx="1795812" cy="369332"/>
              </a:xfrm>
              <a:prstGeom prst="rect">
                <a:avLst/>
              </a:prstGeom>
              <a:blipFill rotWithShape="1">
                <a:blip r:embed="rId5"/>
                <a:stretch>
                  <a:fillRect l="-24" t="-87" r="-505" b="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1223367" y="4201006"/>
                <a:ext cx="2626104" cy="4778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3367" y="4201006"/>
                <a:ext cx="2626104" cy="477888"/>
              </a:xfrm>
              <a:prstGeom prst="rect">
                <a:avLst/>
              </a:prstGeom>
              <a:blipFill rotWithShape="1">
                <a:blip r:embed="rId6"/>
                <a:stretch>
                  <a:fillRect l="-14" t="-101" r="4" b="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16" name="群組 15"/>
          <p:cNvGrpSpPr/>
          <p:nvPr/>
        </p:nvGrpSpPr>
        <p:grpSpPr>
          <a:xfrm>
            <a:off x="5025522" y="4313422"/>
            <a:ext cx="3135826" cy="2174963"/>
            <a:chOff x="5472656" y="2887794"/>
            <a:chExt cx="3135826" cy="2174963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72656" y="2887794"/>
              <a:ext cx="3042694" cy="2174963"/>
            </a:xfrm>
            <a:prstGeom prst="rect">
              <a:avLst/>
            </a:prstGeom>
          </p:spPr>
        </p:pic>
        <p:graphicFrame>
          <p:nvGraphicFramePr>
            <p:cNvPr id="8" name="Object 12"/>
            <p:cNvGraphicFramePr>
              <a:graphicFrameLocks noChangeAspect="1"/>
            </p:cNvGraphicFramePr>
            <p:nvPr/>
          </p:nvGraphicFramePr>
          <p:xfrm>
            <a:off x="6126292" y="2887794"/>
            <a:ext cx="539750" cy="3698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76" name="方程式" r:id="rId8" imgW="7620000" imgH="5181600" progId="Equation.3">
                    <p:embed/>
                  </p:oleObj>
                </mc:Choice>
                <mc:Fallback>
                  <p:oleObj name="方程式" r:id="rId8" imgW="76200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126292" y="2887794"/>
                          <a:ext cx="539750" cy="369888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ct 12"/>
            <p:cNvGraphicFramePr>
              <a:graphicFrameLocks noChangeAspect="1"/>
            </p:cNvGraphicFramePr>
            <p:nvPr/>
          </p:nvGraphicFramePr>
          <p:xfrm>
            <a:off x="8392582" y="4689516"/>
            <a:ext cx="215900" cy="2174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77" name="方程式" r:id="rId10" imgW="3048000" imgH="3048000" progId="Equation.3">
                    <p:embed/>
                  </p:oleObj>
                </mc:Choice>
                <mc:Fallback>
                  <p:oleObj name="方程式" r:id="rId10" imgW="3048000" imgH="30480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392582" y="4689516"/>
                          <a:ext cx="215900" cy="217487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文字方塊 13"/>
          <p:cNvSpPr txBox="1"/>
          <p:nvPr/>
        </p:nvSpPr>
        <p:spPr>
          <a:xfrm>
            <a:off x="905898" y="1651223"/>
            <a:ext cx="3319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Function set: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758440" y="1666877"/>
            <a:ext cx="4037330" cy="46037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Including all different w and b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矩形 25"/>
              <p:cNvSpPr/>
              <p:nvPr/>
            </p:nvSpPr>
            <p:spPr>
              <a:xfrm>
                <a:off x="3072638" y="4726476"/>
                <a:ext cx="2143023" cy="9885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6" name="矩形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638" y="4726476"/>
                <a:ext cx="2143023" cy="988540"/>
              </a:xfrm>
              <a:prstGeom prst="rect">
                <a:avLst/>
              </a:prstGeom>
              <a:blipFill rotWithShape="1">
                <a:blip r:embed="rId12"/>
                <a:stretch>
                  <a:fillRect l="-24" t="-17" r="19" b="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2776892" y="2453347"/>
                <a:ext cx="2811924" cy="542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≥0.5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6892" y="2453347"/>
                <a:ext cx="2811924" cy="542136"/>
              </a:xfrm>
              <a:prstGeom prst="rect">
                <a:avLst/>
              </a:prstGeom>
              <a:blipFill rotWithShape="1">
                <a:blip r:embed="rId13"/>
                <a:stretch>
                  <a:fillRect l="-1" t="-63" r="6" b="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/>
              <p:cNvSpPr/>
              <p:nvPr/>
            </p:nvSpPr>
            <p:spPr>
              <a:xfrm>
                <a:off x="2764120" y="3319191"/>
                <a:ext cx="2811924" cy="5421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&lt;0.5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8" name="矩形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4120" y="3319191"/>
                <a:ext cx="2811924" cy="542136"/>
              </a:xfrm>
              <a:prstGeom prst="rect">
                <a:avLst/>
              </a:prstGeom>
              <a:blipFill rotWithShape="1">
                <a:blip r:embed="rId14"/>
                <a:stretch>
                  <a:fillRect l="-21" t="-8" r="4" b="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29" name="矩形 28"/>
          <p:cNvSpPr/>
          <p:nvPr/>
        </p:nvSpPr>
        <p:spPr>
          <a:xfrm>
            <a:off x="6051211" y="2453347"/>
            <a:ext cx="11368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/>
              <a:t>class 1</a:t>
            </a:r>
            <a:endParaRPr lang="zh-TW" altLang="en-US" sz="2800" dirty="0"/>
          </a:p>
        </p:txBody>
      </p:sp>
      <p:sp>
        <p:nvSpPr>
          <p:cNvPr id="30" name="矩形 29"/>
          <p:cNvSpPr/>
          <p:nvPr/>
        </p:nvSpPr>
        <p:spPr>
          <a:xfrm>
            <a:off x="6051211" y="3315054"/>
            <a:ext cx="11368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/>
              <a:t>class 2</a:t>
            </a:r>
            <a:endParaRPr lang="zh-TW" altLang="en-US" sz="2800" dirty="0"/>
          </a:p>
        </p:txBody>
      </p:sp>
      <p:sp>
        <p:nvSpPr>
          <p:cNvPr id="31" name="左大括弧 30"/>
          <p:cNvSpPr/>
          <p:nvPr/>
        </p:nvSpPr>
        <p:spPr>
          <a:xfrm>
            <a:off x="2305610" y="2543565"/>
            <a:ext cx="484054" cy="1216170"/>
          </a:xfrm>
          <a:prstGeom prst="leftBrace">
            <a:avLst>
              <a:gd name="adj1" fmla="val 25208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2080594" y="2393925"/>
            <a:ext cx="5281347" cy="1515453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2841380" y="2514190"/>
            <a:ext cx="1745592" cy="44087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z</a:t>
            </a:r>
            <a:endParaRPr lang="zh-TW" altLang="en-US" sz="2400" dirty="0"/>
          </a:p>
        </p:txBody>
      </p:sp>
      <p:sp>
        <p:nvSpPr>
          <p:cNvPr id="34" name="矩形 33"/>
          <p:cNvSpPr/>
          <p:nvPr/>
        </p:nvSpPr>
        <p:spPr>
          <a:xfrm>
            <a:off x="2841380" y="3356229"/>
            <a:ext cx="1745592" cy="44087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z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>
            <a:off x="4939525" y="2514190"/>
            <a:ext cx="557427" cy="44087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36" name="矩形 35"/>
          <p:cNvSpPr/>
          <p:nvPr/>
        </p:nvSpPr>
        <p:spPr>
          <a:xfrm>
            <a:off x="4939524" y="3356228"/>
            <a:ext cx="557427" cy="44087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3" grpId="0"/>
      <p:bldP spid="14" grpId="0"/>
      <p:bldP spid="15" grpId="0" bldLvl="0" animBg="1"/>
      <p:bldP spid="26" grpId="0"/>
      <p:bldP spid="27" grpId="0"/>
      <p:bldP spid="28" grpId="0"/>
      <p:bldP spid="29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Object 12"/>
          <p:cNvGraphicFramePr>
            <a:graphicFrameLocks noChangeAspect="1"/>
          </p:cNvGraphicFramePr>
          <p:nvPr/>
        </p:nvGraphicFramePr>
        <p:xfrm>
          <a:off x="2433844" y="1941520"/>
          <a:ext cx="2538412" cy="947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0" name="方程式" r:id="rId4" imgW="21945600" imgH="8229600" progId="Equation.3">
                  <p:embed/>
                </p:oleObj>
              </mc:Choice>
              <mc:Fallback>
                <p:oleObj name="方程式" r:id="rId4" imgW="21945600" imgH="8229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3844" y="1941520"/>
                        <a:ext cx="2538412" cy="9477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 1: Function Set</a:t>
            </a:r>
            <a:endParaRPr lang="zh-TW" altLang="en-US" dirty="0"/>
          </a:p>
        </p:txBody>
      </p:sp>
      <p:cxnSp>
        <p:nvCxnSpPr>
          <p:cNvPr id="36" name="直線單箭頭接點 35"/>
          <p:cNvCxnSpPr/>
          <p:nvPr/>
        </p:nvCxnSpPr>
        <p:spPr>
          <a:xfrm flipV="1">
            <a:off x="4798671" y="3488666"/>
            <a:ext cx="80468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2873325" y="4510282"/>
            <a:ext cx="596697" cy="5842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99031" y="1897810"/>
            <a:ext cx="596697" cy="31839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/>
          <p:cNvCxnSpPr>
            <a:stCxn id="18" idx="3"/>
            <a:endCxn id="22" idx="1"/>
          </p:cNvCxnSpPr>
          <p:nvPr/>
        </p:nvCxnSpPr>
        <p:spPr>
          <a:xfrm flipV="1">
            <a:off x="788108" y="3499111"/>
            <a:ext cx="2145559" cy="125331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橢圓 6"/>
          <p:cNvSpPr/>
          <p:nvPr/>
        </p:nvSpPr>
        <p:spPr>
          <a:xfrm>
            <a:off x="4088237" y="2990203"/>
            <a:ext cx="941612" cy="94161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graphicFrame>
        <p:nvGraphicFramePr>
          <p:cNvPr id="8" name="Object 12"/>
          <p:cNvGraphicFramePr>
            <a:graphicFrameLocks noChangeAspect="1"/>
          </p:cNvGraphicFramePr>
          <p:nvPr/>
        </p:nvGraphicFramePr>
        <p:xfrm>
          <a:off x="3617305" y="3101632"/>
          <a:ext cx="352425" cy="35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1" name="方程式" r:id="rId6" imgW="3048000" imgH="3048000" progId="Equation.3">
                  <p:embed/>
                </p:oleObj>
              </mc:Choice>
              <mc:Fallback>
                <p:oleObj name="方程式" r:id="rId6" imgW="3048000" imgH="30480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7305" y="3101632"/>
                        <a:ext cx="352425" cy="3508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12"/>
          <p:cNvGraphicFramePr>
            <a:graphicFrameLocks noChangeAspect="1"/>
          </p:cNvGraphicFramePr>
          <p:nvPr/>
        </p:nvGraphicFramePr>
        <p:xfrm>
          <a:off x="1241807" y="2006409"/>
          <a:ext cx="493713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2" name="方程式" r:id="rId8" imgW="4267200" imgH="5181600" progId="Equation.3">
                  <p:embed/>
                </p:oleObj>
              </mc:Choice>
              <mc:Fallback>
                <p:oleObj name="方程式" r:id="rId8" imgW="42672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1807" y="2006409"/>
                        <a:ext cx="493713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12"/>
          <p:cNvGraphicFramePr>
            <a:graphicFrameLocks noChangeAspect="1"/>
          </p:cNvGraphicFramePr>
          <p:nvPr/>
        </p:nvGraphicFramePr>
        <p:xfrm>
          <a:off x="1282025" y="2914883"/>
          <a:ext cx="493712" cy="630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3" name="方程式" r:id="rId10" imgW="4267200" imgH="5486400" progId="Equation.3">
                  <p:embed/>
                </p:oleObj>
              </mc:Choice>
              <mc:Fallback>
                <p:oleObj name="方程式" r:id="rId10" imgW="4267200" imgH="5486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2025" y="2914883"/>
                        <a:ext cx="493712" cy="6302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2"/>
          <p:cNvGraphicFramePr>
            <a:graphicFrameLocks noChangeAspect="1"/>
          </p:cNvGraphicFramePr>
          <p:nvPr/>
        </p:nvGraphicFramePr>
        <p:xfrm>
          <a:off x="1241805" y="4050875"/>
          <a:ext cx="493712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4" name="方程式" r:id="rId12" imgW="4267200" imgH="5181600" progId="Equation.3">
                  <p:embed/>
                </p:oleObj>
              </mc:Choice>
              <mc:Fallback>
                <p:oleObj name="方程式" r:id="rId12" imgW="42672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1805" y="4050875"/>
                        <a:ext cx="493712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直線單箭頭接點 11"/>
          <p:cNvCxnSpPr/>
          <p:nvPr/>
        </p:nvCxnSpPr>
        <p:spPr>
          <a:xfrm flipV="1">
            <a:off x="3275181" y="3468509"/>
            <a:ext cx="80468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5" idx="3"/>
            <a:endCxn id="22" idx="1"/>
          </p:cNvCxnSpPr>
          <p:nvPr/>
        </p:nvCxnSpPr>
        <p:spPr>
          <a:xfrm>
            <a:off x="795728" y="3489782"/>
            <a:ext cx="2137939" cy="932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endCxn id="22" idx="1"/>
          </p:cNvCxnSpPr>
          <p:nvPr/>
        </p:nvCxnSpPr>
        <p:spPr>
          <a:xfrm>
            <a:off x="795728" y="2213577"/>
            <a:ext cx="2137939" cy="12855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 rot="5400000">
            <a:off x="191833" y="3878244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</a:t>
            </a:r>
            <a:endParaRPr lang="zh-TW" altLang="en-US" sz="2800" dirty="0"/>
          </a:p>
        </p:txBody>
      </p:sp>
      <p:graphicFrame>
        <p:nvGraphicFramePr>
          <p:cNvPr id="16" name="Object 12"/>
          <p:cNvGraphicFramePr>
            <a:graphicFrameLocks noChangeAspect="1"/>
          </p:cNvGraphicFramePr>
          <p:nvPr/>
        </p:nvGraphicFramePr>
        <p:xfrm>
          <a:off x="280775" y="1855034"/>
          <a:ext cx="495300" cy="630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5" name="方程式" r:id="rId14" imgW="4267200" imgH="5486400" progId="Equation.3">
                  <p:embed/>
                </p:oleObj>
              </mc:Choice>
              <mc:Fallback>
                <p:oleObj name="方程式" r:id="rId14" imgW="4267200" imgH="5486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775" y="1855034"/>
                        <a:ext cx="495300" cy="6302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2"/>
          <p:cNvGraphicFramePr>
            <a:graphicFrameLocks noChangeAspect="1"/>
          </p:cNvGraphicFramePr>
          <p:nvPr/>
        </p:nvGraphicFramePr>
        <p:xfrm>
          <a:off x="280775" y="3070654"/>
          <a:ext cx="495300" cy="66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6" name="方程式" r:id="rId16" imgW="4267200" imgH="5791200" progId="Equation.3">
                  <p:embed/>
                </p:oleObj>
              </mc:Choice>
              <mc:Fallback>
                <p:oleObj name="方程式" r:id="rId16" imgW="4267200" imgH="57912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775" y="3070654"/>
                        <a:ext cx="495300" cy="6651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2"/>
          <p:cNvGraphicFramePr>
            <a:graphicFrameLocks noChangeAspect="1"/>
          </p:cNvGraphicFramePr>
          <p:nvPr/>
        </p:nvGraphicFramePr>
        <p:xfrm>
          <a:off x="272831" y="4436611"/>
          <a:ext cx="496887" cy="630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7" name="方程式" r:id="rId18" imgW="4267200" imgH="5486400" progId="Equation.3">
                  <p:embed/>
                </p:oleObj>
              </mc:Choice>
              <mc:Fallback>
                <p:oleObj name="方程式" r:id="rId18" imgW="4267200" imgH="5486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831" y="4436611"/>
                        <a:ext cx="496887" cy="6302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" name="群組 20"/>
          <p:cNvGrpSpPr/>
          <p:nvPr/>
        </p:nvGrpSpPr>
        <p:grpSpPr>
          <a:xfrm>
            <a:off x="2933667" y="3238951"/>
            <a:ext cx="520319" cy="520319"/>
            <a:chOff x="3342651" y="3507082"/>
            <a:chExt cx="520319" cy="520319"/>
          </a:xfrm>
        </p:grpSpPr>
        <p:sp>
          <p:nvSpPr>
            <p:cNvPr id="22" name="矩形 21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23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28" name="方程式" r:id="rId20" imgW="3352800" imgH="3352800" progId="Equation.3">
                    <p:embed/>
                  </p:oleObj>
                </mc:Choice>
                <mc:Fallback>
                  <p:oleObj name="方程式" r:id="rId20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4" name="Object 12"/>
          <p:cNvGraphicFramePr>
            <a:graphicFrameLocks noChangeAspect="1"/>
          </p:cNvGraphicFramePr>
          <p:nvPr/>
        </p:nvGraphicFramePr>
        <p:xfrm>
          <a:off x="2991361" y="4592800"/>
          <a:ext cx="354012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9" name="方程式" r:id="rId22" imgW="3048000" imgH="4267200" progId="Equation.3">
                  <p:embed/>
                </p:oleObj>
              </mc:Choice>
              <mc:Fallback>
                <p:oleObj name="方程式" r:id="rId22" imgW="3048000" imgH="42672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91361" y="4592800"/>
                        <a:ext cx="354012" cy="4889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直線單箭頭接點 24"/>
          <p:cNvCxnSpPr/>
          <p:nvPr/>
        </p:nvCxnSpPr>
        <p:spPr>
          <a:xfrm flipV="1">
            <a:off x="3184872" y="3769712"/>
            <a:ext cx="0" cy="7547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12"/>
          <p:cNvGraphicFramePr>
            <a:graphicFrameLocks noChangeAspect="1"/>
          </p:cNvGraphicFramePr>
          <p:nvPr/>
        </p:nvGraphicFramePr>
        <p:xfrm>
          <a:off x="4155628" y="3185767"/>
          <a:ext cx="7874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0" name="方程式" r:id="rId24" imgW="7620000" imgH="5181600" progId="Equation.3">
                  <p:embed/>
                </p:oleObj>
              </mc:Choice>
              <mc:Fallback>
                <p:oleObj name="方程式" r:id="rId24" imgW="76200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55628" y="3185767"/>
                        <a:ext cx="787400" cy="5334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文字方塊 40"/>
          <p:cNvSpPr txBox="1"/>
          <p:nvPr/>
        </p:nvSpPr>
        <p:spPr>
          <a:xfrm rot="5400000">
            <a:off x="185032" y="2553340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</a:t>
            </a:r>
            <a:endParaRPr lang="zh-TW" altLang="en-US" sz="2800" dirty="0"/>
          </a:p>
        </p:txBody>
      </p:sp>
      <p:sp>
        <p:nvSpPr>
          <p:cNvPr id="42" name="文字方塊 41"/>
          <p:cNvSpPr txBox="1"/>
          <p:nvPr/>
        </p:nvSpPr>
        <p:spPr>
          <a:xfrm rot="5400000">
            <a:off x="1217935" y="3611683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</a:t>
            </a:r>
            <a:endParaRPr lang="zh-TW" altLang="en-US" sz="2800" dirty="0"/>
          </a:p>
        </p:txBody>
      </p:sp>
      <p:sp>
        <p:nvSpPr>
          <p:cNvPr id="43" name="文字方塊 42"/>
          <p:cNvSpPr txBox="1"/>
          <p:nvPr/>
        </p:nvSpPr>
        <p:spPr>
          <a:xfrm rot="5400000">
            <a:off x="1210410" y="2635634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</a:t>
            </a:r>
            <a:endParaRPr lang="zh-TW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/>
              <p:cNvSpPr txBox="1"/>
              <p:nvPr/>
            </p:nvSpPr>
            <p:spPr>
              <a:xfrm>
                <a:off x="5672892" y="3243607"/>
                <a:ext cx="1687129" cy="4498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9" name="文字方塊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2892" y="3243607"/>
                <a:ext cx="1687129" cy="449803"/>
              </a:xfrm>
              <a:prstGeom prst="rect">
                <a:avLst/>
              </a:prstGeom>
              <a:blipFill rotWithShape="1">
                <a:blip r:embed="rId26"/>
                <a:stretch>
                  <a:fillRect l="-26" t="-6" r="-2650" b="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1074057" y="1855036"/>
            <a:ext cx="4185716" cy="332426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0" name="群組 39"/>
          <p:cNvGrpSpPr/>
          <p:nvPr/>
        </p:nvGrpSpPr>
        <p:grpSpPr>
          <a:xfrm>
            <a:off x="3793515" y="4139854"/>
            <a:ext cx="5297714" cy="2078894"/>
            <a:chOff x="3566162" y="4678338"/>
            <a:chExt cx="5297714" cy="2078894"/>
          </a:xfrm>
        </p:grpSpPr>
        <p:sp>
          <p:nvSpPr>
            <p:cNvPr id="45" name="圓角矩形圖說文字 63"/>
            <p:cNvSpPr/>
            <p:nvPr/>
          </p:nvSpPr>
          <p:spPr>
            <a:xfrm>
              <a:off x="3566162" y="4678338"/>
              <a:ext cx="5297714" cy="2078894"/>
            </a:xfrm>
            <a:prstGeom prst="wedgeRoundRectCallout">
              <a:avLst>
                <a:gd name="adj1" fmla="val -36525"/>
                <a:gd name="adj2" fmla="val -65840"/>
                <a:gd name="adj3" fmla="val 16667"/>
              </a:avLst>
            </a:prstGeom>
            <a:solidFill>
              <a:schemeClr val="bg1"/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6" name="群組 45"/>
            <p:cNvGrpSpPr/>
            <p:nvPr/>
          </p:nvGrpSpPr>
          <p:grpSpPr>
            <a:xfrm>
              <a:off x="5943645" y="4731685"/>
              <a:ext cx="2743688" cy="1838325"/>
              <a:chOff x="4096343" y="4657321"/>
              <a:chExt cx="2743688" cy="1838325"/>
            </a:xfrm>
          </p:grpSpPr>
          <p:pic>
            <p:nvPicPr>
              <p:cNvPr id="49" name="圖片 48"/>
              <p:cNvPicPr>
                <a:picLocks noChangeAspect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96343" y="4657321"/>
                <a:ext cx="2571750" cy="1838325"/>
              </a:xfrm>
              <a:prstGeom prst="rect">
                <a:avLst/>
              </a:prstGeom>
            </p:spPr>
          </p:pic>
          <p:graphicFrame>
            <p:nvGraphicFramePr>
              <p:cNvPr id="50" name="Object 12"/>
              <p:cNvGraphicFramePr>
                <a:graphicFrameLocks noChangeAspect="1"/>
              </p:cNvGraphicFramePr>
              <p:nvPr/>
            </p:nvGraphicFramePr>
            <p:xfrm>
              <a:off x="4474734" y="4768231"/>
              <a:ext cx="717072" cy="48974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31" name="方程式" r:id="rId28" imgW="7620000" imgH="5181600" progId="Equation.3">
                      <p:embed/>
                    </p:oleObj>
                  </mc:Choice>
                  <mc:Fallback>
                    <p:oleObj name="方程式" r:id="rId28" imgW="7620000" imgH="5181600" progId="Equation.3">
                      <p:embed/>
                      <p:pic>
                        <p:nvPicPr>
                          <p:cNvPr id="0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474734" y="4768231"/>
                            <a:ext cx="717072" cy="489740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1" name="Object 12"/>
              <p:cNvGraphicFramePr>
                <a:graphicFrameLocks noChangeAspect="1"/>
              </p:cNvGraphicFramePr>
              <p:nvPr/>
            </p:nvGraphicFramePr>
            <p:xfrm>
              <a:off x="6512897" y="6101982"/>
              <a:ext cx="327134" cy="32566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32" name="方程式" r:id="rId30" imgW="3048000" imgH="3048000" progId="Equation.3">
                      <p:embed/>
                    </p:oleObj>
                  </mc:Choice>
                  <mc:Fallback>
                    <p:oleObj name="方程式" r:id="rId30" imgW="3048000" imgH="3048000" progId="Equation.3">
                      <p:embed/>
                      <p:pic>
                        <p:nvPicPr>
                          <p:cNvPr id="0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1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512897" y="6101982"/>
                            <a:ext cx="327134" cy="325661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47" name="Object 12"/>
            <p:cNvGraphicFramePr>
              <a:graphicFrameLocks noChangeAspect="1"/>
            </p:cNvGraphicFramePr>
            <p:nvPr/>
          </p:nvGraphicFramePr>
          <p:xfrm>
            <a:off x="3800520" y="5368768"/>
            <a:ext cx="2143125" cy="9731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33" name="方程式" r:id="rId32" imgW="20726400" imgH="9448800" progId="Equation.3">
                    <p:embed/>
                  </p:oleObj>
                </mc:Choice>
                <mc:Fallback>
                  <p:oleObj name="方程式" r:id="rId32" imgW="20726400" imgH="9448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00520" y="5368768"/>
                          <a:ext cx="2143125" cy="973138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" name="文字方塊 47"/>
            <p:cNvSpPr txBox="1"/>
            <p:nvPr/>
          </p:nvSpPr>
          <p:spPr>
            <a:xfrm>
              <a:off x="3800520" y="4795570"/>
              <a:ext cx="2463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Sigmoid Function</a:t>
              </a:r>
              <a:endParaRPr lang="zh-TW" altLang="en-US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/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 2: Goodness of a Function</a:t>
            </a:r>
            <a:endParaRPr lang="zh-TW" altLang="en-US" dirty="0"/>
          </a:p>
        </p:txBody>
      </p:sp>
      <p:grpSp>
        <p:nvGrpSpPr>
          <p:cNvPr id="17" name="群組 16"/>
          <p:cNvGrpSpPr/>
          <p:nvPr/>
        </p:nvGrpSpPr>
        <p:grpSpPr>
          <a:xfrm>
            <a:off x="1216290" y="1878783"/>
            <a:ext cx="6205875" cy="1177280"/>
            <a:chOff x="1624551" y="2359551"/>
            <a:chExt cx="6205875" cy="1177280"/>
          </a:xfrm>
        </p:grpSpPr>
        <p:grpSp>
          <p:nvGrpSpPr>
            <p:cNvPr id="14" name="群組 13"/>
            <p:cNvGrpSpPr/>
            <p:nvPr/>
          </p:nvGrpSpPr>
          <p:grpSpPr>
            <a:xfrm>
              <a:off x="3753769" y="2464749"/>
              <a:ext cx="3766694" cy="925183"/>
              <a:chOff x="182433" y="3483962"/>
              <a:chExt cx="3766694" cy="92518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文字方塊 4"/>
                  <p:cNvSpPr txBox="1"/>
                  <p:nvPr/>
                </p:nvSpPr>
                <p:spPr>
                  <a:xfrm>
                    <a:off x="216939" y="3525990"/>
                    <a:ext cx="385234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5" name="文字方塊 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16939" y="3525990"/>
                    <a:ext cx="385234" cy="369332"/>
                  </a:xfrm>
                  <a:prstGeom prst="rect">
                    <a:avLst/>
                  </a:prstGeom>
                  <a:blipFill rotWithShape="1">
                    <a:blip r:embed="rId3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文字方塊 5"/>
                  <p:cNvSpPr txBox="1"/>
                  <p:nvPr/>
                </p:nvSpPr>
                <p:spPr>
                  <a:xfrm>
                    <a:off x="1069646" y="3525990"/>
                    <a:ext cx="391838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6" name="文字方塊 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69646" y="3525990"/>
                    <a:ext cx="391838" cy="369332"/>
                  </a:xfrm>
                  <a:prstGeom prst="rect">
                    <a:avLst/>
                  </a:prstGeom>
                  <a:blipFill rotWithShape="1">
                    <a:blip r:embed="rId4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文字方塊 6"/>
                  <p:cNvSpPr txBox="1"/>
                  <p:nvPr/>
                </p:nvSpPr>
                <p:spPr>
                  <a:xfrm>
                    <a:off x="1906407" y="3525990"/>
                    <a:ext cx="391838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7" name="文字方塊 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906407" y="3525990"/>
                    <a:ext cx="391838" cy="369332"/>
                  </a:xfrm>
                  <a:prstGeom prst="rect">
                    <a:avLst/>
                  </a:prstGeom>
                  <a:blipFill rotWithShape="1">
                    <a:blip r:embed="rId5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" name="文字方塊 7"/>
                  <p:cNvSpPr txBox="1"/>
                  <p:nvPr/>
                </p:nvSpPr>
                <p:spPr>
                  <a:xfrm>
                    <a:off x="3511956" y="3483962"/>
                    <a:ext cx="437171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8" name="文字方塊 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11956" y="3483962"/>
                    <a:ext cx="437171" cy="369332"/>
                  </a:xfrm>
                  <a:prstGeom prst="rect">
                    <a:avLst/>
                  </a:prstGeom>
                  <a:blipFill rotWithShape="1">
                    <a:blip r:embed="rId6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文字方塊 8"/>
                  <p:cNvSpPr txBox="1"/>
                  <p:nvPr/>
                </p:nvSpPr>
                <p:spPr>
                  <a:xfrm>
                    <a:off x="2521332" y="3710656"/>
                    <a:ext cx="581891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……</m:t>
                          </m:r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9" name="文字方塊 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21332" y="3710656"/>
                    <a:ext cx="581891" cy="369332"/>
                  </a:xfrm>
                  <a:prstGeom prst="rect">
                    <a:avLst/>
                  </a:prstGeom>
                  <a:blipFill rotWithShape="1">
                    <a:blip r:embed="rId7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文字方塊 9"/>
                  <p:cNvSpPr txBox="1"/>
                  <p:nvPr/>
                </p:nvSpPr>
                <p:spPr>
                  <a:xfrm>
                    <a:off x="182433" y="4025745"/>
                    <a:ext cx="370743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10" name="文字方塊 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2433" y="4025745"/>
                    <a:ext cx="370743" cy="369332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文字方塊 10"/>
                  <p:cNvSpPr txBox="1"/>
                  <p:nvPr/>
                </p:nvSpPr>
                <p:spPr>
                  <a:xfrm>
                    <a:off x="1032239" y="4039813"/>
                    <a:ext cx="370743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11" name="文字方塊 1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32239" y="4039813"/>
                    <a:ext cx="370743" cy="369332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字方塊 11"/>
                  <p:cNvSpPr txBox="1"/>
                  <p:nvPr/>
                </p:nvSpPr>
                <p:spPr>
                  <a:xfrm>
                    <a:off x="1887944" y="4025745"/>
                    <a:ext cx="377859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12" name="文字方塊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87944" y="4025745"/>
                    <a:ext cx="377859" cy="369332"/>
                  </a:xfrm>
                  <a:prstGeom prst="rect">
                    <a:avLst/>
                  </a:prstGeom>
                  <a:blipFill rotWithShape="1">
                    <a:blip r:embed="rId9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文字方塊 12"/>
                  <p:cNvSpPr txBox="1"/>
                  <p:nvPr/>
                </p:nvSpPr>
                <p:spPr>
                  <a:xfrm>
                    <a:off x="3489712" y="4025745"/>
                    <a:ext cx="377859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13" name="文字方塊 1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489712" y="4025745"/>
                    <a:ext cx="377859" cy="369332"/>
                  </a:xfrm>
                  <a:prstGeom prst="rect">
                    <a:avLst/>
                  </a:prstGeom>
                  <a:blipFill rotWithShape="1">
                    <a:blip r:embed="rId10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</p:grpSp>
        <p:sp>
          <p:nvSpPr>
            <p:cNvPr id="15" name="文字方塊 14"/>
            <p:cNvSpPr txBox="1"/>
            <p:nvPr/>
          </p:nvSpPr>
          <p:spPr>
            <a:xfrm>
              <a:off x="1624551" y="2450572"/>
              <a:ext cx="191915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Training</a:t>
              </a:r>
            </a:p>
            <a:p>
              <a:pPr algn="ctr"/>
              <a:r>
                <a:rPr lang="en-US" altLang="zh-TW" sz="2800" dirty="0"/>
                <a:t>Data</a:t>
              </a:r>
              <a:endParaRPr lang="zh-TW" altLang="en-US" sz="2800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3543710" y="2359551"/>
              <a:ext cx="4286716" cy="1177280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746683" y="3854326"/>
            <a:ext cx="7633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Given a set of w and b, what is its probability of generating the data?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/>
              <p:cNvSpPr/>
              <p:nvPr/>
            </p:nvSpPr>
            <p:spPr>
              <a:xfrm>
                <a:off x="1158232" y="4653258"/>
                <a:ext cx="7340984" cy="6450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0" name="矩形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232" y="4653258"/>
                <a:ext cx="7340984" cy="645048"/>
              </a:xfrm>
              <a:prstGeom prst="rect">
                <a:avLst/>
              </a:prstGeom>
              <a:blipFill rotWithShape="1">
                <a:blip r:embed="rId11"/>
                <a:stretch>
                  <a:fillRect l="-9" t="-95" r="5" b="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769526" y="5341332"/>
                <a:ext cx="761025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The most likely w</a:t>
                </a:r>
                <a:r>
                  <a:rPr lang="en-US" altLang="zh-TW" sz="2400" baseline="30000" dirty="0"/>
                  <a:t>*</a:t>
                </a:r>
                <a:r>
                  <a:rPr lang="en-US" altLang="zh-TW" sz="2400" dirty="0"/>
                  <a:t> and b</a:t>
                </a:r>
                <a:r>
                  <a:rPr lang="en-US" altLang="zh-TW" sz="2400" baseline="30000" dirty="0"/>
                  <a:t>*</a:t>
                </a:r>
                <a:r>
                  <a:rPr lang="en-US" altLang="zh-TW" sz="2400" dirty="0"/>
                  <a:t> is the one with the largest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526" y="5341332"/>
                <a:ext cx="7610259" cy="461665"/>
              </a:xfrm>
              <a:prstGeom prst="rect">
                <a:avLst/>
              </a:prstGeom>
              <a:blipFill rotWithShape="1">
                <a:blip r:embed="rId12"/>
                <a:stretch>
                  <a:fillRect l="-7" t="-7228" r="4" b="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/>
              <p:cNvSpPr txBox="1"/>
              <p:nvPr/>
            </p:nvSpPr>
            <p:spPr>
              <a:xfrm>
                <a:off x="746685" y="3253297"/>
                <a:ext cx="8113059" cy="477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Assume the data is generated based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TW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4" name="文字方塊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685" y="3253297"/>
                <a:ext cx="8113059" cy="477888"/>
              </a:xfrm>
              <a:prstGeom prst="rect">
                <a:avLst/>
              </a:prstGeom>
              <a:blipFill rotWithShape="1">
                <a:blip r:embed="rId13"/>
                <a:stretch>
                  <a:fillRect l="-7" t="-40" r="3" b="1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矩形 24"/>
              <p:cNvSpPr/>
              <p:nvPr/>
            </p:nvSpPr>
            <p:spPr>
              <a:xfrm>
                <a:off x="5239948" y="5933103"/>
                <a:ext cx="3552191" cy="6038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5" name="矩形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9948" y="5933103"/>
                <a:ext cx="3552191" cy="603820"/>
              </a:xfrm>
              <a:prstGeom prst="rect">
                <a:avLst/>
              </a:prstGeom>
              <a:blipFill rotWithShape="1">
                <a:blip r:embed="rId14"/>
                <a:stretch>
                  <a:fillRect l="-16" t="-49" r="16" b="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  <p:bldP spid="24" grpId="0"/>
      <p:bldP spid="2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 2: Goodness of a Function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943571" y="1564295"/>
                <a:ext cx="7340984" cy="6450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571" y="1564295"/>
                <a:ext cx="7340984" cy="645048"/>
              </a:xfrm>
              <a:prstGeom prst="rect">
                <a:avLst/>
              </a:prstGeom>
              <a:blipFill rotWithShape="1">
                <a:blip r:embed="rId3"/>
                <a:stretch>
                  <a:fillRect l="-8" t="-45" r="5" b="2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500180" y="2232409"/>
                <a:ext cx="8143640" cy="6450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𝑙𝑛𝐿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𝑙𝑛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𝑙𝑛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𝑙𝑛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180" y="2232409"/>
                <a:ext cx="8143640" cy="645048"/>
              </a:xfrm>
              <a:prstGeom prst="rect">
                <a:avLst/>
              </a:prstGeom>
              <a:blipFill rotWithShape="1">
                <a:blip r:embed="rId4"/>
                <a:stretch>
                  <a:fillRect l="-5" t="-60" r="2" b="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122697" y="3305482"/>
                <a:ext cx="7056291" cy="9885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𝑙𝑛</m:t>
                              </m:r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𝑙𝑛</m:t>
                              </m:r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697" y="3305482"/>
                <a:ext cx="7056291" cy="988540"/>
              </a:xfrm>
              <a:prstGeom prst="rect">
                <a:avLst/>
              </a:prstGeom>
              <a:blipFill rotWithShape="1">
                <a:blip r:embed="rId5"/>
                <a:stretch>
                  <a:fillRect t="-31" r="3" b="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2636981" y="2938105"/>
                <a:ext cx="41269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zh-TW" sz="2400" dirty="0"/>
                  <a:t>: </a:t>
                </a:r>
                <a:r>
                  <a:rPr lang="en-US" altLang="zh-TW" sz="2400" dirty="0">
                    <a:solidFill>
                      <a:srgbClr val="0070C0"/>
                    </a:solidFill>
                  </a:rPr>
                  <a:t>1</a:t>
                </a:r>
                <a:r>
                  <a:rPr lang="en-US" altLang="zh-TW" sz="2400" dirty="0"/>
                  <a:t> for class 1, </a:t>
                </a:r>
                <a:r>
                  <a:rPr lang="en-US" altLang="zh-TW" sz="2400" dirty="0">
                    <a:solidFill>
                      <a:srgbClr val="0070C0"/>
                    </a:solidFill>
                  </a:rPr>
                  <a:t>0</a:t>
                </a:r>
                <a:r>
                  <a:rPr lang="en-US" altLang="zh-TW" sz="2400" dirty="0"/>
                  <a:t> for class 2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981" y="2938105"/>
                <a:ext cx="4126978" cy="461665"/>
              </a:xfrm>
              <a:prstGeom prst="rect">
                <a:avLst/>
              </a:prstGeom>
              <a:blipFill rotWithShape="1">
                <a:blip r:embed="rId6"/>
                <a:stretch>
                  <a:fillRect l="-11" t="-129" r="14" b="1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9" name="直線接點 8"/>
          <p:cNvCxnSpPr/>
          <p:nvPr/>
        </p:nvCxnSpPr>
        <p:spPr>
          <a:xfrm>
            <a:off x="2125762" y="4023976"/>
            <a:ext cx="5755497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1819277" y="4115437"/>
            <a:ext cx="6696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Cross entropy</a:t>
            </a:r>
            <a:r>
              <a:rPr lang="en-US" altLang="zh-TW" sz="2400" dirty="0">
                <a:solidFill>
                  <a:srgbClr val="0000FF"/>
                </a:solidFill>
              </a:rPr>
              <a:t> between two Bernoulli distribution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矩形 21"/>
              <p:cNvSpPr/>
              <p:nvPr/>
            </p:nvSpPr>
            <p:spPr>
              <a:xfrm>
                <a:off x="6761143" y="4935903"/>
                <a:ext cx="103079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矩形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1143" y="4935903"/>
                <a:ext cx="1030795" cy="461665"/>
              </a:xfrm>
              <a:prstGeom prst="rect">
                <a:avLst/>
              </a:prstGeom>
              <a:blipFill rotWithShape="1">
                <a:blip r:embed="rId7"/>
                <a:stretch>
                  <a:fillRect l="-29" t="-10" r="47" b="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25" name="直線接點 24"/>
          <p:cNvCxnSpPr/>
          <p:nvPr/>
        </p:nvCxnSpPr>
        <p:spPr>
          <a:xfrm>
            <a:off x="5695442" y="4949536"/>
            <a:ext cx="0" cy="86934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5698020" y="5059760"/>
            <a:ext cx="1065699" cy="261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712873" y="5476778"/>
            <a:ext cx="310208" cy="254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矩形 27"/>
              <p:cNvSpPr/>
              <p:nvPr/>
            </p:nvSpPr>
            <p:spPr>
              <a:xfrm>
                <a:off x="6207784" y="5385208"/>
                <a:ext cx="156677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1−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8" name="矩形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7784" y="5385208"/>
                <a:ext cx="1566775" cy="461665"/>
              </a:xfrm>
              <a:prstGeom prst="rect">
                <a:avLst/>
              </a:prstGeom>
              <a:blipFill rotWithShape="1">
                <a:blip r:embed="rId8"/>
                <a:stretch>
                  <a:fillRect l="-2" t="-88" r="16" b="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29" name="直線接點 28"/>
          <p:cNvCxnSpPr/>
          <p:nvPr/>
        </p:nvCxnSpPr>
        <p:spPr>
          <a:xfrm>
            <a:off x="1923345" y="4859446"/>
            <a:ext cx="0" cy="869349"/>
          </a:xfrm>
          <a:prstGeom prst="line">
            <a:avLst/>
          </a:prstGeom>
          <a:ln w="5715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1912770" y="5015494"/>
            <a:ext cx="1260000" cy="2614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/>
          <p:cNvSpPr txBox="1"/>
          <p:nvPr/>
        </p:nvSpPr>
        <p:spPr>
          <a:xfrm>
            <a:off x="3059511" y="4918689"/>
            <a:ext cx="781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1.0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字方塊 31"/>
              <p:cNvSpPr txBox="1"/>
              <p:nvPr/>
            </p:nvSpPr>
            <p:spPr>
              <a:xfrm>
                <a:off x="997472" y="5677729"/>
                <a:ext cx="309059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Ground Truth </a:t>
                </a:r>
                <a:endParaRPr lang="en-US" altLang="zh-TW" sz="240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2" name="文字方塊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472" y="5677729"/>
                <a:ext cx="3090599" cy="830997"/>
              </a:xfrm>
              <a:prstGeom prst="rect">
                <a:avLst/>
              </a:prstGeom>
              <a:blipFill rotWithShape="1">
                <a:blip r:embed="rId9"/>
                <a:stretch>
                  <a:fillRect l="-17" t="-23" r="19" b="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3" name="箭號: 左-右雙向 32"/>
          <p:cNvSpPr/>
          <p:nvPr/>
        </p:nvSpPr>
        <p:spPr>
          <a:xfrm>
            <a:off x="4036241" y="5126231"/>
            <a:ext cx="1262531" cy="339803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/>
          <p:cNvSpPr txBox="1"/>
          <p:nvPr/>
        </p:nvSpPr>
        <p:spPr>
          <a:xfrm>
            <a:off x="3795307" y="5403386"/>
            <a:ext cx="1744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cross entropy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914835" y="4667378"/>
            <a:ext cx="1479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minimize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1200973" y="5280966"/>
            <a:ext cx="781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0.0</a:t>
            </a:r>
            <a:endParaRPr lang="zh-TW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 animBg="1"/>
      <p:bldP spid="27" grpId="0" animBg="1"/>
      <p:bldP spid="28" grpId="0"/>
      <p:bldP spid="30" grpId="0" animBg="1"/>
      <p:bldP spid="31" grpId="0"/>
      <p:bldP spid="32" grpId="0"/>
      <p:bldP spid="33" grpId="0" animBg="1"/>
      <p:bldP spid="34" grpId="0"/>
      <p:bldP spid="8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 3: Find the best function</a:t>
            </a:r>
            <a:endParaRPr lang="zh-TW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630047" y="2275205"/>
            <a:ext cx="5535295" cy="988060"/>
            <a:chOff x="2643" y="3223"/>
            <a:chExt cx="8717" cy="155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文字方塊 19"/>
                <p:cNvSpPr txBox="1"/>
                <p:nvPr/>
              </p:nvSpPr>
              <p:spPr>
                <a:xfrm>
                  <a:off x="3657" y="3933"/>
                  <a:ext cx="889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TW" alt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zh-TW" altLang="en-US" sz="2400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20" name="文字方塊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57" y="3933"/>
                  <a:ext cx="889" cy="582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cxnSp>
          <p:nvCxnSpPr>
            <p:cNvPr id="21" name="直線接點 20"/>
            <p:cNvCxnSpPr/>
            <p:nvPr/>
          </p:nvCxnSpPr>
          <p:spPr>
            <a:xfrm flipV="1">
              <a:off x="2859" y="3933"/>
              <a:ext cx="2333" cy="0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矩形 21"/>
                <p:cNvSpPr/>
                <p:nvPr/>
              </p:nvSpPr>
              <p:spPr>
                <a:xfrm>
                  <a:off x="2643" y="3223"/>
                  <a:ext cx="2687" cy="72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𝑙𝑛𝐿</m:t>
                        </m:r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22" name="矩形 2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3" y="3223"/>
                  <a:ext cx="2687" cy="727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矩形 41"/>
                <p:cNvSpPr/>
                <p:nvPr/>
              </p:nvSpPr>
              <p:spPr>
                <a:xfrm>
                  <a:off x="5330" y="3223"/>
                  <a:ext cx="6030" cy="155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/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  <m:sSubSup>
                              <m:sSub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</m:nary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42" name="矩形 4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0" y="3223"/>
                  <a:ext cx="6030" cy="1557"/>
                </a:xfrm>
                <a:prstGeom prst="rect">
                  <a:avLst/>
                </a:prstGeom>
                <a:blipFill rotWithShape="1">
                  <a:blip r:embed="rId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</p:grpSp>
      <p:grpSp>
        <p:nvGrpSpPr>
          <p:cNvPr id="6" name="组合 5"/>
          <p:cNvGrpSpPr/>
          <p:nvPr/>
        </p:nvGrpSpPr>
        <p:grpSpPr>
          <a:xfrm>
            <a:off x="1815465" y="4448810"/>
            <a:ext cx="5163820" cy="988060"/>
            <a:chOff x="2859" y="7006"/>
            <a:chExt cx="8132" cy="155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矩形 47"/>
                <p:cNvSpPr/>
                <p:nvPr/>
              </p:nvSpPr>
              <p:spPr>
                <a:xfrm>
                  <a:off x="2859" y="7006"/>
                  <a:ext cx="8133" cy="155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←</m:t>
                        </m:r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𝜂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/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  <m:sSubSup>
                              <m:sSub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</m:nary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48" name="矩形 4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59" y="7006"/>
                  <a:ext cx="8133" cy="1557"/>
                </a:xfrm>
                <a:prstGeom prst="rect">
                  <a:avLst/>
                </a:prstGeom>
                <a:blipFill rotWithShape="1">
                  <a:blip r:embed="rId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cxnSp>
          <p:nvCxnSpPr>
            <p:cNvPr id="49" name="直線接點 48"/>
            <p:cNvCxnSpPr/>
            <p:nvPr/>
          </p:nvCxnSpPr>
          <p:spPr>
            <a:xfrm>
              <a:off x="6960" y="8080"/>
              <a:ext cx="2831" cy="0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文字方塊 50"/>
          <p:cNvSpPr txBox="1"/>
          <p:nvPr/>
        </p:nvSpPr>
        <p:spPr>
          <a:xfrm>
            <a:off x="2285242" y="5681395"/>
            <a:ext cx="4224218" cy="46166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Larger difference, larger update</a:t>
            </a:r>
            <a:endParaRPr lang="zh-TW" altLang="en-US" sz="2400" dirty="0"/>
          </a:p>
        </p:txBody>
      </p:sp>
      <p:sp>
        <p:nvSpPr>
          <p:cNvPr id="5" name="標題 1"/>
          <p:cNvSpPr>
            <a:spLocks noGrp="1"/>
          </p:cNvSpPr>
          <p:nvPr/>
        </p:nvSpPr>
        <p:spPr>
          <a:xfrm>
            <a:off x="348617" y="3377565"/>
            <a:ext cx="3035935" cy="906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dirty="0"/>
              <a:t>Gradient Descent</a:t>
            </a:r>
            <a:r>
              <a:rPr lang="en-US" altLang="en-US" sz="2800" dirty="0"/>
              <a:t>:</a:t>
            </a:r>
          </a:p>
        </p:txBody>
      </p:sp>
      <p:sp>
        <p:nvSpPr>
          <p:cNvPr id="8" name="標題 1"/>
          <p:cNvSpPr>
            <a:spLocks noGrp="1"/>
          </p:cNvSpPr>
          <p:nvPr/>
        </p:nvSpPr>
        <p:spPr>
          <a:xfrm>
            <a:off x="348617" y="1470025"/>
            <a:ext cx="3035935" cy="906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dirty="0"/>
              <a:t>Gradient</a:t>
            </a:r>
            <a:r>
              <a:rPr lang="en-US" altLang="en-US" sz="2800" dirty="0"/>
              <a:t>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bldLvl="0" animBg="1"/>
      <p:bldP spid="5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Cross Entropy </a:t>
            </a:r>
            <a:r>
              <a:rPr lang="en-US" altLang="zh-TW" dirty="0" err="1"/>
              <a:t>v.s</a:t>
            </a:r>
            <a:r>
              <a:rPr lang="en-US" altLang="zh-TW" dirty="0"/>
              <a:t>. Square Error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455" y="1629731"/>
            <a:ext cx="5881177" cy="4351338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14234" y="3374446"/>
            <a:ext cx="1002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Total </a:t>
            </a:r>
          </a:p>
          <a:p>
            <a:pPr algn="ctr"/>
            <a:r>
              <a:rPr lang="en-US" altLang="zh-TW" sz="2400" dirty="0"/>
              <a:t>Loss</a:t>
            </a:r>
            <a:endParaRPr lang="zh-TW" altLang="en-US" sz="2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2911684" y="5619191"/>
            <a:ext cx="1002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w</a:t>
            </a:r>
            <a:r>
              <a:rPr lang="en-US" altLang="zh-TW" sz="2400" baseline="-25000" dirty="0"/>
              <a:t>1</a:t>
            </a:r>
            <a:endParaRPr lang="zh-TW" altLang="en-US" sz="2400" baseline="-250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6155627" y="5519406"/>
            <a:ext cx="1002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w</a:t>
            </a:r>
            <a:r>
              <a:rPr lang="en-US" altLang="zh-TW" sz="2400" baseline="-25000" dirty="0"/>
              <a:t>2</a:t>
            </a:r>
            <a:endParaRPr lang="zh-TW" altLang="en-US" sz="2400" baseline="-250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503473" y="2258892"/>
            <a:ext cx="1248228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Cross Entropy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663731" y="4255104"/>
            <a:ext cx="1211541" cy="83099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Square</a:t>
            </a:r>
          </a:p>
          <a:p>
            <a:pPr algn="ctr"/>
            <a:r>
              <a:rPr lang="en-US" altLang="zh-TW" sz="2400" dirty="0"/>
              <a:t>Error</a:t>
            </a:r>
            <a:endParaRPr lang="zh-TW" altLang="en-US" sz="2400" dirty="0"/>
          </a:p>
        </p:txBody>
      </p:sp>
      <p:sp>
        <p:nvSpPr>
          <p:cNvPr id="10" name="橢圓 9"/>
          <p:cNvSpPr/>
          <p:nvPr/>
        </p:nvSpPr>
        <p:spPr>
          <a:xfrm>
            <a:off x="2362052" y="3104720"/>
            <a:ext cx="203200" cy="2032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2367862" y="4833238"/>
            <a:ext cx="203200" cy="2032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單箭頭接點 11"/>
          <p:cNvCxnSpPr/>
          <p:nvPr/>
        </p:nvCxnSpPr>
        <p:spPr>
          <a:xfrm>
            <a:off x="2529237" y="3259429"/>
            <a:ext cx="514481" cy="583358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V="1">
            <a:off x="2572338" y="4862035"/>
            <a:ext cx="172928" cy="58291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628650" y="365128"/>
            <a:ext cx="3600450" cy="10500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Overview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628651" y="1507672"/>
            <a:ext cx="7541078" cy="45774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3200" dirty="0"/>
              <a:t>Problem Statement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Improve on the state of the art in credit scoring by predicting the probability that somebody will experience financial distress in the next two years.</a:t>
            </a:r>
          </a:p>
          <a:p>
            <a:pPr algn="l"/>
            <a:r>
              <a:rPr lang="en-US" altLang="zh-TW" sz="3200" dirty="0">
                <a:solidFill>
                  <a:schemeClr val="bg2">
                    <a:lumMod val="90000"/>
                  </a:schemeClr>
                </a:solidFill>
              </a:rPr>
              <a:t>Our Goal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>
                <a:solidFill>
                  <a:schemeClr val="bg2">
                    <a:lumMod val="90000"/>
                  </a:schemeClr>
                </a:solidFill>
              </a:rPr>
              <a:t>On a given test set, predict the possibility of future financial distress(Y/N)</a:t>
            </a:r>
          </a:p>
          <a:p>
            <a:pPr algn="l"/>
            <a:endParaRPr lang="en-US" altLang="zh-TW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7894" y="4330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i="1" u="sng" dirty="0"/>
              <a:t>Logistic Regression</a:t>
            </a:r>
            <a:endParaRPr lang="zh-TW" altLang="en-US" sz="2800" b="1" i="1" u="sng" dirty="0"/>
          </a:p>
        </p:txBody>
      </p:sp>
      <p:sp>
        <p:nvSpPr>
          <p:cNvPr id="7" name="文字方塊 6"/>
          <p:cNvSpPr txBox="1"/>
          <p:nvPr/>
        </p:nvSpPr>
        <p:spPr>
          <a:xfrm>
            <a:off x="-142410" y="919776"/>
            <a:ext cx="1485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1:</a:t>
            </a:r>
            <a:endParaRPr lang="zh-TW" altLang="en-US" sz="28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-142410" y="2566140"/>
            <a:ext cx="1485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2:</a:t>
            </a:r>
            <a:endParaRPr lang="zh-TW" altLang="en-US" sz="2800" dirty="0"/>
          </a:p>
        </p:txBody>
      </p:sp>
      <p:cxnSp>
        <p:nvCxnSpPr>
          <p:cNvPr id="23" name="直線接點 22"/>
          <p:cNvCxnSpPr/>
          <p:nvPr/>
        </p:nvCxnSpPr>
        <p:spPr>
          <a:xfrm>
            <a:off x="-301876" y="1933650"/>
            <a:ext cx="9714686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5835691" y="980791"/>
            <a:ext cx="3301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Output: between 0 and 1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1882871" y="2384641"/>
                <a:ext cx="3225947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2871" y="2384641"/>
                <a:ext cx="3225947" cy="896207"/>
              </a:xfrm>
              <a:prstGeom prst="rect">
                <a:avLst/>
              </a:prstGeom>
              <a:blipFill rotWithShape="1">
                <a:blip r:embed="rId3"/>
                <a:stretch>
                  <a:fillRect l="-3" t="-24" r="8" b="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/>
              <p:cNvSpPr txBox="1"/>
              <p:nvPr/>
            </p:nvSpPr>
            <p:spPr>
              <a:xfrm>
                <a:off x="5111673" y="2957109"/>
                <a:ext cx="41269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zh-TW" sz="2400" dirty="0"/>
                  <a:t>: </a:t>
                </a:r>
                <a:r>
                  <a:rPr lang="en-US" altLang="zh-TW" sz="2400" dirty="0">
                    <a:solidFill>
                      <a:srgbClr val="0070C0"/>
                    </a:solidFill>
                  </a:rPr>
                  <a:t>1</a:t>
                </a:r>
                <a:r>
                  <a:rPr lang="en-US" altLang="zh-TW" sz="2400" dirty="0"/>
                  <a:t> for class 1, </a:t>
                </a:r>
                <a:r>
                  <a:rPr lang="en-US" altLang="zh-TW" sz="2400" dirty="0">
                    <a:solidFill>
                      <a:srgbClr val="0070C0"/>
                    </a:solidFill>
                  </a:rPr>
                  <a:t>0</a:t>
                </a:r>
                <a:r>
                  <a:rPr lang="en-US" altLang="zh-TW" sz="2400" dirty="0"/>
                  <a:t> for class 2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4" name="文字方塊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673" y="2957109"/>
                <a:ext cx="4126978" cy="461665"/>
              </a:xfrm>
              <a:prstGeom prst="rect">
                <a:avLst/>
              </a:prstGeom>
              <a:blipFill rotWithShape="1">
                <a:blip r:embed="rId4"/>
                <a:stretch>
                  <a:fillRect l="-14" t="-119" r="1" b="1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5348530" y="2384490"/>
                <a:ext cx="31917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Training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530" y="2384490"/>
                <a:ext cx="3191755" cy="461665"/>
              </a:xfrm>
              <a:prstGeom prst="rect">
                <a:avLst/>
              </a:prstGeom>
              <a:blipFill rotWithShape="1">
                <a:blip r:embed="rId5"/>
                <a:stretch>
                  <a:fillRect l="-18" t="-14" r="5" b="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7" name="矩形 16"/>
          <p:cNvSpPr/>
          <p:nvPr/>
        </p:nvSpPr>
        <p:spPr>
          <a:xfrm>
            <a:off x="5108846" y="2901731"/>
            <a:ext cx="3734436" cy="5584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接點 24"/>
          <p:cNvCxnSpPr/>
          <p:nvPr/>
        </p:nvCxnSpPr>
        <p:spPr>
          <a:xfrm>
            <a:off x="-301838" y="3869962"/>
            <a:ext cx="9714686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/>
              <p:cNvSpPr txBox="1"/>
              <p:nvPr/>
            </p:nvSpPr>
            <p:spPr>
              <a:xfrm>
                <a:off x="1882519" y="690399"/>
                <a:ext cx="3641831" cy="11890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9" name="文字方塊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2519" y="690399"/>
                <a:ext cx="3641831" cy="1189043"/>
              </a:xfrm>
              <a:prstGeom prst="rect">
                <a:avLst/>
              </a:prstGeom>
              <a:blipFill rotWithShape="1">
                <a:blip r:embed="rId6"/>
                <a:stretch>
                  <a:fillRect l="-10" t="-13" r="-39" b="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6" name="组合 5"/>
          <p:cNvGrpSpPr/>
          <p:nvPr/>
        </p:nvGrpSpPr>
        <p:grpSpPr>
          <a:xfrm>
            <a:off x="1184223" y="5450206"/>
            <a:ext cx="7658787" cy="1364492"/>
            <a:chOff x="1080" y="8023"/>
            <a:chExt cx="12369" cy="19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字方塊 20"/>
                <p:cNvSpPr txBox="1"/>
                <p:nvPr/>
              </p:nvSpPr>
              <p:spPr>
                <a:xfrm>
                  <a:off x="1080" y="8782"/>
                  <a:ext cx="11633" cy="122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𝑙</m:t>
                        </m:r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e>
                        </m:d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=−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𝑙𝑛𝑓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𝑙𝑛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d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21" name="文字方塊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0" y="8782"/>
                  <a:ext cx="11633" cy="1225"/>
                </a:xfrm>
                <a:prstGeom prst="rect">
                  <a:avLst/>
                </a:prstGeom>
                <a:blipFill rotWithShape="1">
                  <a:blip r:embed="rId7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sp>
          <p:nvSpPr>
            <p:cNvPr id="22" name="文字方塊 21"/>
            <p:cNvSpPr txBox="1"/>
            <p:nvPr/>
          </p:nvSpPr>
          <p:spPr>
            <a:xfrm>
              <a:off x="1080" y="8057"/>
              <a:ext cx="438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Cross entropy:</a:t>
              </a:r>
              <a:endParaRPr lang="zh-TW" altLang="en-US" sz="2400" dirty="0"/>
            </a:p>
          </p:txBody>
        </p:sp>
        <p:sp>
          <p:nvSpPr>
            <p:cNvPr id="2" name="矩形 1"/>
            <p:cNvSpPr/>
            <p:nvPr/>
          </p:nvSpPr>
          <p:spPr>
            <a:xfrm>
              <a:off x="1080" y="8023"/>
              <a:ext cx="12369" cy="1670"/>
            </a:xfrm>
            <a:prstGeom prst="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0" name="文字方塊 29"/>
          <p:cNvSpPr txBox="1"/>
          <p:nvPr/>
        </p:nvSpPr>
        <p:spPr>
          <a:xfrm>
            <a:off x="-141969" y="4926791"/>
            <a:ext cx="1485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3:</a:t>
            </a:r>
            <a:endParaRPr lang="zh-TW" altLang="en-US" sz="2800" dirty="0"/>
          </a:p>
        </p:txBody>
      </p:sp>
      <p:grpSp>
        <p:nvGrpSpPr>
          <p:cNvPr id="8" name="组合 7"/>
          <p:cNvGrpSpPr/>
          <p:nvPr/>
        </p:nvGrpSpPr>
        <p:grpSpPr>
          <a:xfrm>
            <a:off x="1289050" y="4114165"/>
            <a:ext cx="7553960" cy="988060"/>
            <a:chOff x="2116" y="7289"/>
            <a:chExt cx="11896" cy="155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矩形 32"/>
                <p:cNvSpPr/>
                <p:nvPr/>
              </p:nvSpPr>
              <p:spPr>
                <a:xfrm>
                  <a:off x="5880" y="7289"/>
                  <a:ext cx="8133" cy="155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←</m:t>
                        </m:r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𝜂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/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  <m:sSubSup>
                              <m:sSub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</m:nary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33" name="矩形 3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80" y="7289"/>
                  <a:ext cx="8133" cy="1557"/>
                </a:xfrm>
                <a:prstGeom prst="rect">
                  <a:avLst/>
                </a:prstGeom>
                <a:blipFill rotWithShape="1">
                  <a:blip r:embed="rId8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sp>
          <p:nvSpPr>
            <p:cNvPr id="9" name="文字方塊 1"/>
            <p:cNvSpPr txBox="1"/>
            <p:nvPr/>
          </p:nvSpPr>
          <p:spPr>
            <a:xfrm>
              <a:off x="2116" y="7638"/>
              <a:ext cx="3937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Logistic regression:</a:t>
              </a:r>
              <a:endParaRPr lang="zh-TW" altLang="en-US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4" grpId="0"/>
      <p:bldP spid="16" grpId="0"/>
      <p:bldP spid="17" grpId="0" bldLvl="0" animBg="1"/>
      <p:bldP spid="2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4962612" y="3516212"/>
            <a:ext cx="3561818" cy="3206261"/>
            <a:chOff x="4962612" y="3516210"/>
            <a:chExt cx="3561818" cy="3206261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02840" y="3669596"/>
              <a:ext cx="3421590" cy="2970942"/>
            </a:xfrm>
            <a:prstGeom prst="rect">
              <a:avLst/>
            </a:prstGeom>
          </p:spPr>
        </p:pic>
        <p:graphicFrame>
          <p:nvGraphicFramePr>
            <p:cNvPr id="30" name="Object 12"/>
            <p:cNvGraphicFramePr>
              <a:graphicFrameLocks noChangeAspect="1"/>
            </p:cNvGraphicFramePr>
            <p:nvPr/>
          </p:nvGraphicFramePr>
          <p:xfrm>
            <a:off x="8019078" y="6127158"/>
            <a:ext cx="42545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0" name="方程式" r:id="rId5" imgW="3657600" imgH="5181600" progId="Equation.3">
                    <p:embed/>
                  </p:oleObj>
                </mc:Choice>
                <mc:Fallback>
                  <p:oleObj name="方程式" r:id="rId5" imgW="36576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019078" y="6127158"/>
                          <a:ext cx="425450" cy="595313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1" name="Object 12"/>
            <p:cNvGraphicFramePr>
              <a:graphicFrameLocks noChangeAspect="1"/>
            </p:cNvGraphicFramePr>
            <p:nvPr/>
          </p:nvGraphicFramePr>
          <p:xfrm>
            <a:off x="4962612" y="3516210"/>
            <a:ext cx="45720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1" name="方程式" r:id="rId7" imgW="3962400" imgH="5181600" progId="Equation.3">
                    <p:embed/>
                  </p:oleObj>
                </mc:Choice>
                <mc:Fallback>
                  <p:oleObj name="方程式" r:id="rId7" imgW="39624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62612" y="3516210"/>
                          <a:ext cx="457200" cy="595313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Limitation of Logistic Regression</a:t>
            </a:r>
            <a:endParaRPr lang="zh-TW" altLang="en-US" dirty="0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/>
        </p:nvGraphicFramePr>
        <p:xfrm>
          <a:off x="729402" y="3718925"/>
          <a:ext cx="3659532" cy="27432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219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8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8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Input Feature</a:t>
                      </a:r>
                      <a:endParaRPr lang="zh-TW" alt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Label</a:t>
                      </a:r>
                      <a:endParaRPr lang="zh-TW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aseline="0" dirty="0"/>
                        <a:t>x</a:t>
                      </a:r>
                      <a:r>
                        <a:rPr lang="en-US" altLang="zh-TW" sz="2400" baseline="-25000" dirty="0"/>
                        <a:t>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aseline="0" dirty="0"/>
                        <a:t>x</a:t>
                      </a:r>
                      <a:r>
                        <a:rPr lang="en-US" altLang="zh-TW" sz="2400" baseline="-25000" dirty="0"/>
                        <a:t>2</a:t>
                      </a:r>
                      <a:endParaRPr lang="zh-TW" altLang="en-US" sz="2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Class</a:t>
                      </a:r>
                      <a:r>
                        <a:rPr lang="en-US" altLang="zh-TW" sz="2400" baseline="0" dirty="0">
                          <a:solidFill>
                            <a:srgbClr val="0000FF"/>
                          </a:solidFill>
                        </a:rPr>
                        <a:t> 2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Class 1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Class</a:t>
                      </a:r>
                      <a:r>
                        <a:rPr lang="en-US" altLang="zh-TW" sz="2400" baseline="0" dirty="0">
                          <a:solidFill>
                            <a:srgbClr val="FF0000"/>
                          </a:solidFill>
                        </a:rPr>
                        <a:t> 1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Class</a:t>
                      </a:r>
                      <a:r>
                        <a:rPr lang="en-US" altLang="zh-TW" sz="2400" baseline="0" dirty="0">
                          <a:solidFill>
                            <a:srgbClr val="0000FF"/>
                          </a:solidFill>
                        </a:rPr>
                        <a:t> 2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2" name="群組 41"/>
          <p:cNvGrpSpPr/>
          <p:nvPr/>
        </p:nvGrpSpPr>
        <p:grpSpPr>
          <a:xfrm>
            <a:off x="331554" y="1599940"/>
            <a:ext cx="4384090" cy="1993608"/>
            <a:chOff x="4950833" y="25634"/>
            <a:chExt cx="4384090" cy="1993608"/>
          </a:xfrm>
        </p:grpSpPr>
        <p:sp>
          <p:nvSpPr>
            <p:cNvPr id="9" name="橢圓 8"/>
            <p:cNvSpPr/>
            <p:nvPr/>
          </p:nvSpPr>
          <p:spPr>
            <a:xfrm>
              <a:off x="7313925" y="590377"/>
              <a:ext cx="772783" cy="77278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graphicFrame>
          <p:nvGraphicFramePr>
            <p:cNvPr id="10" name="Object 12"/>
            <p:cNvGraphicFramePr>
              <a:graphicFrameLocks noChangeAspect="1"/>
            </p:cNvGraphicFramePr>
            <p:nvPr/>
          </p:nvGraphicFramePr>
          <p:xfrm>
            <a:off x="8982054" y="772456"/>
            <a:ext cx="352869" cy="4140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2" name="方程式" r:id="rId9" imgW="3352800" imgH="3962400" progId="Equation.3">
                    <p:embed/>
                  </p:oleObj>
                </mc:Choice>
                <mc:Fallback>
                  <p:oleObj name="方程式" r:id="rId9" imgW="3352800" imgH="39624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982054" y="772456"/>
                          <a:ext cx="352869" cy="414081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1" name="群組 10"/>
            <p:cNvGrpSpPr/>
            <p:nvPr/>
          </p:nvGrpSpPr>
          <p:grpSpPr>
            <a:xfrm>
              <a:off x="6179997" y="730888"/>
              <a:ext cx="520319" cy="520319"/>
              <a:chOff x="3342651" y="3507082"/>
              <a:chExt cx="520319" cy="52031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3342651" y="3507082"/>
                <a:ext cx="520319" cy="520319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aphicFrame>
            <p:nvGraphicFramePr>
              <p:cNvPr id="13" name="Object 12"/>
              <p:cNvGraphicFramePr>
                <a:graphicFrameLocks noChangeAspect="1"/>
              </p:cNvGraphicFramePr>
              <p:nvPr/>
            </p:nvGraphicFramePr>
            <p:xfrm>
              <a:off x="3435128" y="3545009"/>
              <a:ext cx="385763" cy="3873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223" name="方程式" r:id="rId11" imgW="3352800" imgH="3352800" progId="Equation.3">
                      <p:embed/>
                    </p:oleObj>
                  </mc:Choice>
                  <mc:Fallback>
                    <p:oleObj name="方程式" r:id="rId11" imgW="3352800" imgH="3352800" progId="Equation.3">
                      <p:embed/>
                      <p:pic>
                        <p:nvPicPr>
                          <p:cNvPr id="0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2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435128" y="3545009"/>
                            <a:ext cx="385763" cy="387350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4" name="Object 12"/>
            <p:cNvGraphicFramePr>
              <a:graphicFrameLocks noChangeAspect="1"/>
            </p:cNvGraphicFramePr>
            <p:nvPr/>
          </p:nvGraphicFramePr>
          <p:xfrm>
            <a:off x="6844972" y="555469"/>
            <a:ext cx="352425" cy="350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4" name="方程式" r:id="rId13" imgW="3048000" imgH="3048000" progId="Equation.3">
                    <p:embed/>
                  </p:oleObj>
                </mc:Choice>
                <mc:Fallback>
                  <p:oleObj name="方程式" r:id="rId13" imgW="3048000" imgH="30480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44972" y="555469"/>
                          <a:ext cx="352425" cy="350837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" name="Object 12"/>
            <p:cNvGraphicFramePr>
              <a:graphicFrameLocks noChangeAspect="1"/>
            </p:cNvGraphicFramePr>
            <p:nvPr/>
          </p:nvGraphicFramePr>
          <p:xfrm>
            <a:off x="5408033" y="25634"/>
            <a:ext cx="493713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5" name="方程式" r:id="rId15" imgW="4267200" imgH="5181600" progId="Equation.3">
                    <p:embed/>
                  </p:oleObj>
                </mc:Choice>
                <mc:Fallback>
                  <p:oleObj name="方程式" r:id="rId15" imgW="42672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408033" y="25634"/>
                          <a:ext cx="493713" cy="595313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Object 12"/>
            <p:cNvGraphicFramePr>
              <a:graphicFrameLocks noChangeAspect="1"/>
            </p:cNvGraphicFramePr>
            <p:nvPr/>
          </p:nvGraphicFramePr>
          <p:xfrm>
            <a:off x="5355663" y="757683"/>
            <a:ext cx="528638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6" name="方程式" r:id="rId17" imgW="4572000" imgH="5181600" progId="Equation.3">
                    <p:embed/>
                  </p:oleObj>
                </mc:Choice>
                <mc:Fallback>
                  <p:oleObj name="方程式" r:id="rId17" imgW="45720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55663" y="757683"/>
                          <a:ext cx="528638" cy="595313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8" name="直線單箭頭接點 17"/>
            <p:cNvCxnSpPr>
              <a:stCxn id="9" idx="6"/>
            </p:cNvCxnSpPr>
            <p:nvPr/>
          </p:nvCxnSpPr>
          <p:spPr>
            <a:xfrm>
              <a:off x="8086708" y="976769"/>
              <a:ext cx="86323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單箭頭接點 18"/>
            <p:cNvCxnSpPr/>
            <p:nvPr/>
          </p:nvCxnSpPr>
          <p:spPr>
            <a:xfrm flipV="1">
              <a:off x="6712011" y="998547"/>
              <a:ext cx="618349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單箭頭接點 19"/>
            <p:cNvCxnSpPr>
              <a:endCxn id="12" idx="1"/>
            </p:cNvCxnSpPr>
            <p:nvPr/>
          </p:nvCxnSpPr>
          <p:spPr>
            <a:xfrm>
              <a:off x="5389072" y="393260"/>
              <a:ext cx="790925" cy="59778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單箭頭接點 20"/>
            <p:cNvCxnSpPr>
              <a:endCxn id="12" idx="1"/>
            </p:cNvCxnSpPr>
            <p:nvPr/>
          </p:nvCxnSpPr>
          <p:spPr>
            <a:xfrm flipV="1">
              <a:off x="5383680" y="991048"/>
              <a:ext cx="796317" cy="65373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4" name="Object 12"/>
            <p:cNvGraphicFramePr>
              <a:graphicFrameLocks noChangeAspect="1"/>
            </p:cNvGraphicFramePr>
            <p:nvPr/>
          </p:nvGraphicFramePr>
          <p:xfrm>
            <a:off x="4982583" y="25634"/>
            <a:ext cx="42545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7" name="方程式" r:id="rId19" imgW="3657600" imgH="5181600" progId="Equation.3">
                    <p:embed/>
                  </p:oleObj>
                </mc:Choice>
                <mc:Fallback>
                  <p:oleObj name="方程式" r:id="rId19" imgW="36576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82583" y="25634"/>
                          <a:ext cx="425450" cy="595313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Object 12"/>
            <p:cNvGraphicFramePr>
              <a:graphicFrameLocks noChangeAspect="1"/>
            </p:cNvGraphicFramePr>
            <p:nvPr/>
          </p:nvGraphicFramePr>
          <p:xfrm>
            <a:off x="4950833" y="1282830"/>
            <a:ext cx="45720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8" name="方程式" r:id="rId20" imgW="3962400" imgH="5181600" progId="Equation.3">
                    <p:embed/>
                  </p:oleObj>
                </mc:Choice>
                <mc:Fallback>
                  <p:oleObj name="方程式" r:id="rId20" imgW="39624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50833" y="1282830"/>
                          <a:ext cx="457200" cy="595313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手繪多邊形 4"/>
            <p:cNvSpPr/>
            <p:nvPr/>
          </p:nvSpPr>
          <p:spPr>
            <a:xfrm>
              <a:off x="7409391" y="786616"/>
              <a:ext cx="534578" cy="385762"/>
            </a:xfrm>
            <a:custGeom>
              <a:avLst/>
              <a:gdLst>
                <a:gd name="connsiteX0" fmla="*/ 0 w 638175"/>
                <a:gd name="connsiteY0" fmla="*/ 409575 h 415258"/>
                <a:gd name="connsiteX1" fmla="*/ 304800 w 638175"/>
                <a:gd name="connsiteY1" fmla="*/ 371475 h 415258"/>
                <a:gd name="connsiteX2" fmla="*/ 409575 w 638175"/>
                <a:gd name="connsiteY2" fmla="*/ 85725 h 415258"/>
                <a:gd name="connsiteX3" fmla="*/ 638175 w 638175"/>
                <a:gd name="connsiteY3" fmla="*/ 0 h 415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175" h="415258">
                  <a:moveTo>
                    <a:pt x="0" y="409575"/>
                  </a:moveTo>
                  <a:cubicBezTo>
                    <a:pt x="118269" y="417512"/>
                    <a:pt x="236538" y="425450"/>
                    <a:pt x="304800" y="371475"/>
                  </a:cubicBezTo>
                  <a:cubicBezTo>
                    <a:pt x="373062" y="317500"/>
                    <a:pt x="354013" y="147637"/>
                    <a:pt x="409575" y="85725"/>
                  </a:cubicBezTo>
                  <a:cubicBezTo>
                    <a:pt x="465138" y="23812"/>
                    <a:pt x="551656" y="11906"/>
                    <a:pt x="638175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36" name="Object 12"/>
            <p:cNvGraphicFramePr>
              <a:graphicFrameLocks noChangeAspect="1"/>
            </p:cNvGraphicFramePr>
            <p:nvPr/>
          </p:nvGraphicFramePr>
          <p:xfrm>
            <a:off x="6256991" y="1528705"/>
            <a:ext cx="352425" cy="490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229" name="方程式" r:id="rId21" imgW="3048000" imgH="4267200" progId="Equation.3">
                    <p:embed/>
                  </p:oleObj>
                </mc:Choice>
                <mc:Fallback>
                  <p:oleObj name="方程式" r:id="rId21" imgW="3048000" imgH="42672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256991" y="1528705"/>
                          <a:ext cx="352425" cy="490537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7" name="直線單箭頭接點 36"/>
            <p:cNvCxnSpPr/>
            <p:nvPr/>
          </p:nvCxnSpPr>
          <p:spPr>
            <a:xfrm flipV="1">
              <a:off x="6440156" y="1251207"/>
              <a:ext cx="0" cy="2922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8" name="Object 12"/>
          <p:cNvGraphicFramePr>
            <a:graphicFrameLocks noChangeAspect="1"/>
          </p:cNvGraphicFramePr>
          <p:nvPr/>
        </p:nvGraphicFramePr>
        <p:xfrm>
          <a:off x="4828112" y="1849666"/>
          <a:ext cx="2759075" cy="113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30" name="方程式" r:id="rId23" imgW="26517600" imgH="10972800" progId="Equation.3">
                  <p:embed/>
                </p:oleObj>
              </mc:Choice>
              <mc:Fallback>
                <p:oleObj name="方程式" r:id="rId23" imgW="26517600" imgH="109728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8112" y="1849666"/>
                        <a:ext cx="2759075" cy="1133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12"/>
          <p:cNvGraphicFramePr>
            <a:graphicFrameLocks noChangeAspect="1"/>
          </p:cNvGraphicFramePr>
          <p:nvPr/>
        </p:nvGraphicFramePr>
        <p:xfrm>
          <a:off x="1646160" y="1433142"/>
          <a:ext cx="2998787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31" name="方程式" r:id="rId25" imgW="28041600" imgH="5181600" progId="Equation.3">
                  <p:embed/>
                </p:oleObj>
              </mc:Choice>
              <mc:Fallback>
                <p:oleObj name="方程式" r:id="rId25" imgW="28041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6160" y="1433142"/>
                        <a:ext cx="2998787" cy="5524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5419812" y="4269449"/>
            <a:ext cx="784040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z ≥ 0</a:t>
            </a:r>
            <a:endParaRPr lang="zh-TW" altLang="en-US" sz="2400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7439788" y="5475380"/>
            <a:ext cx="824712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z ≥ 0</a:t>
            </a:r>
            <a:endParaRPr lang="zh-TW" altLang="en-US" sz="24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7458400" y="4276287"/>
            <a:ext cx="806100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z &lt; 0</a:t>
            </a:r>
            <a:endParaRPr lang="zh-TW" altLang="en-US" sz="2400" dirty="0"/>
          </a:p>
        </p:txBody>
      </p:sp>
      <p:sp>
        <p:nvSpPr>
          <p:cNvPr id="41" name="文字方塊 40"/>
          <p:cNvSpPr txBox="1"/>
          <p:nvPr/>
        </p:nvSpPr>
        <p:spPr>
          <a:xfrm>
            <a:off x="5409497" y="5475381"/>
            <a:ext cx="794357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z &lt; 0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5913749" y="3341270"/>
            <a:ext cx="1799772" cy="59465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Can we?</a:t>
            </a:r>
            <a:endParaRPr lang="zh-TW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7738779" y="1936590"/>
                <a:ext cx="105144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≥0)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779" y="1936590"/>
                <a:ext cx="1051442" cy="369332"/>
              </a:xfrm>
              <a:prstGeom prst="rect">
                <a:avLst/>
              </a:prstGeom>
              <a:blipFill rotWithShape="1">
                <a:blip r:embed="rId27"/>
                <a:stretch>
                  <a:fillRect l="-3" t="-129" r="-2605" b="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/>
              <p:cNvSpPr txBox="1"/>
              <p:nvPr/>
            </p:nvSpPr>
            <p:spPr>
              <a:xfrm>
                <a:off x="7738779" y="2495643"/>
                <a:ext cx="105144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&lt;0)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779" y="2495643"/>
                <a:ext cx="1051442" cy="369332"/>
              </a:xfrm>
              <a:prstGeom prst="rect">
                <a:avLst/>
              </a:prstGeom>
              <a:blipFill rotWithShape="1">
                <a:blip r:embed="rId28"/>
                <a:stretch>
                  <a:fillRect l="-3" t="-25" r="-2605" b="1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43" name="直線接點 42"/>
          <p:cNvCxnSpPr/>
          <p:nvPr/>
        </p:nvCxnSpPr>
        <p:spPr>
          <a:xfrm flipH="1">
            <a:off x="5922212" y="4370283"/>
            <a:ext cx="2662544" cy="20102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40" grpId="0" animBg="1"/>
      <p:bldP spid="41" grpId="0" animBg="1"/>
      <p:bldP spid="7" grpId="0" animBg="1"/>
      <p:bldP spid="8" grpId="0"/>
      <p:bldP spid="3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Limitation of Logistic Regression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i="1" u="sng" dirty="0"/>
              <a:t>Feature transformation</a:t>
            </a:r>
            <a:endParaRPr lang="zh-TW" altLang="en-US" b="1" i="1" u="sng" dirty="0"/>
          </a:p>
        </p:txBody>
      </p:sp>
      <p:grpSp>
        <p:nvGrpSpPr>
          <p:cNvPr id="13" name="群組 12"/>
          <p:cNvGrpSpPr/>
          <p:nvPr/>
        </p:nvGrpSpPr>
        <p:grpSpPr>
          <a:xfrm>
            <a:off x="762532" y="3454569"/>
            <a:ext cx="3561818" cy="3206261"/>
            <a:chOff x="4962612" y="3516210"/>
            <a:chExt cx="3561818" cy="3206261"/>
          </a:xfrm>
        </p:grpSpPr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02840" y="3669596"/>
              <a:ext cx="3421590" cy="2970942"/>
            </a:xfrm>
            <a:prstGeom prst="rect">
              <a:avLst/>
            </a:prstGeom>
          </p:spPr>
        </p:pic>
        <p:graphicFrame>
          <p:nvGraphicFramePr>
            <p:cNvPr id="15" name="Object 12"/>
            <p:cNvGraphicFramePr>
              <a:graphicFrameLocks noChangeAspect="1"/>
            </p:cNvGraphicFramePr>
            <p:nvPr/>
          </p:nvGraphicFramePr>
          <p:xfrm>
            <a:off x="8019078" y="6127158"/>
            <a:ext cx="42545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70" name="方程式" r:id="rId5" imgW="3657600" imgH="5181600" progId="Equation.3">
                    <p:embed/>
                  </p:oleObj>
                </mc:Choice>
                <mc:Fallback>
                  <p:oleObj name="方程式" r:id="rId5" imgW="36576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019078" y="6127158"/>
                          <a:ext cx="425450" cy="595313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Object 12"/>
            <p:cNvGraphicFramePr>
              <a:graphicFrameLocks noChangeAspect="1"/>
            </p:cNvGraphicFramePr>
            <p:nvPr/>
          </p:nvGraphicFramePr>
          <p:xfrm>
            <a:off x="4962612" y="3516210"/>
            <a:ext cx="457200" cy="595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71" name="方程式" r:id="rId7" imgW="3962400" imgH="5181600" progId="Equation.3">
                    <p:embed/>
                  </p:oleObj>
                </mc:Choice>
                <mc:Fallback>
                  <p:oleObj name="方程式" r:id="rId7" imgW="3962400" imgH="5181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62612" y="3516210"/>
                          <a:ext cx="457200" cy="595313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396758" y="5294215"/>
                <a:ext cx="472117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758" y="5294215"/>
                <a:ext cx="472117" cy="657296"/>
              </a:xfrm>
              <a:prstGeom prst="rect">
                <a:avLst/>
              </a:prstGeom>
              <a:blipFill rotWithShape="1">
                <a:blip r:embed="rId9"/>
                <a:stretch>
                  <a:fillRect l="-83" t="-33" r="-6038" b="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3146908" y="4049880"/>
                <a:ext cx="472117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6908" y="4049880"/>
                <a:ext cx="472117" cy="657296"/>
              </a:xfrm>
              <a:prstGeom prst="rect">
                <a:avLst/>
              </a:prstGeom>
              <a:blipFill rotWithShape="1">
                <a:blip r:embed="rId10"/>
                <a:stretch>
                  <a:fillRect l="-102" t="-74" r="-6019" b="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1396758" y="4072521"/>
                <a:ext cx="472117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758" y="4072521"/>
                <a:ext cx="472117" cy="657296"/>
              </a:xfrm>
              <a:prstGeom prst="rect">
                <a:avLst/>
              </a:prstGeom>
              <a:blipFill rotWithShape="1">
                <a:blip r:embed="rId11"/>
                <a:stretch>
                  <a:fillRect l="-83" t="-40" r="-6038" b="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/>
              <p:cNvSpPr txBox="1"/>
              <p:nvPr/>
            </p:nvSpPr>
            <p:spPr>
              <a:xfrm>
                <a:off x="3146908" y="5296587"/>
                <a:ext cx="472117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2" name="文字方塊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6908" y="5296587"/>
                <a:ext cx="472117" cy="657296"/>
              </a:xfrm>
              <a:prstGeom prst="rect">
                <a:avLst/>
              </a:prstGeom>
              <a:blipFill rotWithShape="1">
                <a:blip r:embed="rId11"/>
                <a:stretch>
                  <a:fillRect l="-102" t="-8" r="-6019" b="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/>
              <p:cNvSpPr txBox="1"/>
              <p:nvPr/>
            </p:nvSpPr>
            <p:spPr>
              <a:xfrm>
                <a:off x="892691" y="2867522"/>
                <a:ext cx="605294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7" name="文字方塊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691" y="2867522"/>
                <a:ext cx="605294" cy="657296"/>
              </a:xfrm>
              <a:prstGeom prst="rect">
                <a:avLst/>
              </a:prstGeom>
              <a:blipFill rotWithShape="1">
                <a:blip r:embed="rId12"/>
                <a:stretch>
                  <a:fillRect l="-85" t="-76" r="-4822" b="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4804293" y="2800676"/>
                <a:ext cx="608243" cy="8218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Sup>
                                <m:sSub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  <m:e>
                              <m:sSubSup>
                                <m:sSub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4293" y="2800676"/>
                <a:ext cx="608243" cy="821892"/>
              </a:xfrm>
              <a:prstGeom prst="rect">
                <a:avLst/>
              </a:prstGeom>
              <a:blipFill rotWithShape="1">
                <a:blip r:embed="rId13"/>
                <a:stretch>
                  <a:fillRect l="-85" t="-40" r="-5462" b="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9" name="箭號: 向右 18"/>
          <p:cNvSpPr/>
          <p:nvPr/>
        </p:nvSpPr>
        <p:spPr>
          <a:xfrm>
            <a:off x="1533971" y="3101661"/>
            <a:ext cx="3225870" cy="1957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/>
              <p:cNvSpPr txBox="1"/>
              <p:nvPr/>
            </p:nvSpPr>
            <p:spPr>
              <a:xfrm>
                <a:off x="5680270" y="1549859"/>
                <a:ext cx="2348224" cy="13145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altLang="zh-TW" sz="2400" dirty="0"/>
                  <a:t>: distance to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eqArr>
                      </m:e>
                    </m:d>
                  </m:oMath>
                </a14:m>
                <a:endParaRPr lang="zh-TW" altLang="en-US" sz="24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altLang="zh-TW" sz="2400" dirty="0"/>
                  <a:t>: distance to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eqArr>
                      </m:e>
                    </m:d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0" name="文字方塊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0270" y="1549859"/>
                <a:ext cx="2348224" cy="1314591"/>
              </a:xfrm>
              <a:prstGeom prst="rect">
                <a:avLst/>
              </a:prstGeom>
              <a:blipFill rotWithShape="1">
                <a:blip r:embed="rId14"/>
                <a:stretch>
                  <a:fillRect l="-8" t="-35" r="8" b="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/>
              <p:cNvSpPr txBox="1"/>
              <p:nvPr/>
            </p:nvSpPr>
            <p:spPr>
              <a:xfrm>
                <a:off x="5443122" y="3863128"/>
                <a:ext cx="674224" cy="6693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ad>
                                <m:radPr>
                                  <m:degHide m:val="on"/>
                                  <m:ctrlPr>
                                    <a:rPr lang="zh-TW" alt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rad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5" name="文字方塊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3122" y="3863128"/>
                <a:ext cx="674224" cy="669350"/>
              </a:xfrm>
              <a:prstGeom prst="rect">
                <a:avLst/>
              </a:prstGeom>
              <a:blipFill rotWithShape="1">
                <a:blip r:embed="rId15"/>
                <a:stretch>
                  <a:fillRect l="-80" t="-63" r="-4651" b="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/>
              <p:cNvSpPr txBox="1"/>
              <p:nvPr/>
            </p:nvSpPr>
            <p:spPr>
              <a:xfrm>
                <a:off x="5565810" y="5323351"/>
                <a:ext cx="472117" cy="657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8" name="文字方塊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5810" y="5323351"/>
                <a:ext cx="472117" cy="657296"/>
              </a:xfrm>
              <a:prstGeom prst="rect">
                <a:avLst/>
              </a:prstGeom>
              <a:blipFill rotWithShape="1">
                <a:blip r:embed="rId10"/>
                <a:stretch>
                  <a:fillRect l="-7" t="-22" r="-6114" b="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/>
              <p:cNvSpPr txBox="1"/>
              <p:nvPr/>
            </p:nvSpPr>
            <p:spPr>
              <a:xfrm>
                <a:off x="8109326" y="6066924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9" name="文字方塊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9326" y="6066924"/>
                <a:ext cx="494548" cy="430887"/>
              </a:xfrm>
              <a:prstGeom prst="rect">
                <a:avLst/>
              </a:prstGeom>
              <a:blipFill rotWithShape="1">
                <a:blip r:embed="rId16"/>
                <a:stretch>
                  <a:fillRect l="-76" t="-31" r="52" b="-7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字方塊 29"/>
              <p:cNvSpPr txBox="1"/>
              <p:nvPr/>
            </p:nvSpPr>
            <p:spPr>
              <a:xfrm>
                <a:off x="4688951" y="3685974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0" name="文字方塊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8951" y="3685974"/>
                <a:ext cx="494548" cy="430887"/>
              </a:xfrm>
              <a:prstGeom prst="rect">
                <a:avLst/>
              </a:prstGeom>
              <a:blipFill rotWithShape="1">
                <a:blip r:embed="rId17"/>
                <a:stretch>
                  <a:fillRect l="-22" t="-101" r="127" b="-8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32" name="直線單箭頭接點 31"/>
          <p:cNvCxnSpPr/>
          <p:nvPr/>
        </p:nvCxnSpPr>
        <p:spPr>
          <a:xfrm>
            <a:off x="4997444" y="6004257"/>
            <a:ext cx="33591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/>
          <p:nvPr/>
        </p:nvCxnSpPr>
        <p:spPr>
          <a:xfrm flipH="1" flipV="1">
            <a:off x="5300081" y="3783636"/>
            <a:ext cx="0" cy="26646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橢圓 37"/>
          <p:cNvSpPr/>
          <p:nvPr/>
        </p:nvSpPr>
        <p:spPr>
          <a:xfrm>
            <a:off x="5206537" y="4099572"/>
            <a:ext cx="177800" cy="1778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/>
              <p:cNvSpPr txBox="1"/>
              <p:nvPr/>
            </p:nvSpPr>
            <p:spPr>
              <a:xfrm>
                <a:off x="7651188" y="5194394"/>
                <a:ext cx="677172" cy="8218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ad>
                                <m:radPr>
                                  <m:degHide m:val="on"/>
                                  <m:ctrlPr>
                                    <a:rPr lang="zh-TW" alt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rad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0" name="文字方塊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1188" y="5194394"/>
                <a:ext cx="677172" cy="821892"/>
              </a:xfrm>
              <a:prstGeom prst="rect">
                <a:avLst/>
              </a:prstGeom>
              <a:blipFill rotWithShape="1">
                <a:blip r:embed="rId18"/>
                <a:stretch>
                  <a:fillRect l="-11" t="-11" r="-4545" b="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41" name="橢圓 40"/>
          <p:cNvSpPr/>
          <p:nvPr/>
        </p:nvSpPr>
        <p:spPr>
          <a:xfrm>
            <a:off x="7376586" y="5900415"/>
            <a:ext cx="177800" cy="1778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橢圓 41"/>
          <p:cNvSpPr/>
          <p:nvPr/>
        </p:nvSpPr>
        <p:spPr>
          <a:xfrm>
            <a:off x="6016760" y="5212407"/>
            <a:ext cx="189016" cy="18901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4" name="直線接點 43"/>
          <p:cNvCxnSpPr/>
          <p:nvPr/>
        </p:nvCxnSpPr>
        <p:spPr>
          <a:xfrm>
            <a:off x="5125656" y="4264674"/>
            <a:ext cx="2343532" cy="193889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46"/>
          <p:cNvSpPr txBox="1"/>
          <p:nvPr/>
        </p:nvSpPr>
        <p:spPr>
          <a:xfrm>
            <a:off x="6251526" y="3007790"/>
            <a:ext cx="2587253" cy="120032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Not always easy ….. domain knowledge can be helpful</a:t>
            </a:r>
            <a:endParaRPr lang="zh-TW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/>
      <p:bldP spid="25" grpId="0"/>
      <p:bldP spid="28" grpId="0"/>
      <p:bldP spid="29" grpId="0" animBg="1"/>
      <p:bldP spid="30" grpId="0" animBg="1"/>
      <p:bldP spid="38" grpId="0" animBg="1"/>
      <p:bldP spid="40" grpId="0"/>
      <p:bldP spid="41" grpId="0" animBg="1"/>
      <p:bldP spid="42" grpId="0" animBg="1"/>
      <p:bldP spid="4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直線單箭頭接點 59"/>
          <p:cNvCxnSpPr/>
          <p:nvPr/>
        </p:nvCxnSpPr>
        <p:spPr>
          <a:xfrm>
            <a:off x="3979614" y="3322241"/>
            <a:ext cx="72895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Limitation of Logistic Regression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Cascading logistic regression models</a:t>
            </a:r>
            <a:endParaRPr lang="zh-TW" altLang="en-US" dirty="0"/>
          </a:p>
        </p:txBody>
      </p:sp>
      <p:cxnSp>
        <p:nvCxnSpPr>
          <p:cNvPr id="4" name="直線單箭頭接點 3"/>
          <p:cNvCxnSpPr/>
          <p:nvPr/>
        </p:nvCxnSpPr>
        <p:spPr>
          <a:xfrm>
            <a:off x="7616571" y="4127857"/>
            <a:ext cx="59909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/>
          <p:nvPr/>
        </p:nvCxnSpPr>
        <p:spPr>
          <a:xfrm>
            <a:off x="3995443" y="5010462"/>
            <a:ext cx="72895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橢圓 6"/>
          <p:cNvSpPr/>
          <p:nvPr/>
        </p:nvSpPr>
        <p:spPr>
          <a:xfrm>
            <a:off x="3454751" y="2914073"/>
            <a:ext cx="772783" cy="77278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baseline="-25000" dirty="0"/>
          </a:p>
        </p:txBody>
      </p:sp>
      <p:grpSp>
        <p:nvGrpSpPr>
          <p:cNvPr id="9" name="群組 8"/>
          <p:cNvGrpSpPr/>
          <p:nvPr/>
        </p:nvGrpSpPr>
        <p:grpSpPr>
          <a:xfrm>
            <a:off x="2270024" y="3054584"/>
            <a:ext cx="520319" cy="520319"/>
            <a:chOff x="3342651" y="3507082"/>
            <a:chExt cx="520319" cy="520319"/>
          </a:xfrm>
        </p:grpSpPr>
        <p:sp>
          <p:nvSpPr>
            <p:cNvPr id="10" name="矩形 9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11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379" name="方程式" r:id="rId4" imgW="3352800" imgH="3352800" progId="Equation.3">
                    <p:embed/>
                  </p:oleObj>
                </mc:Choice>
                <mc:Fallback>
                  <p:oleObj name="方程式" r:id="rId4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2" name="Object 12"/>
          <p:cNvGraphicFramePr>
            <a:graphicFrameLocks noChangeAspect="1"/>
          </p:cNvGraphicFramePr>
          <p:nvPr/>
        </p:nvGraphicFramePr>
        <p:xfrm>
          <a:off x="2899728" y="2757486"/>
          <a:ext cx="422275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0" name="方程式" r:id="rId6" imgW="3657600" imgH="5181600" progId="Equation.3">
                  <p:embed/>
                </p:oleObj>
              </mc:Choice>
              <mc:Fallback>
                <p:oleObj name="方程式" r:id="rId6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9728" y="2757486"/>
                        <a:ext cx="422275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直線單箭頭接點 12"/>
          <p:cNvCxnSpPr/>
          <p:nvPr/>
        </p:nvCxnSpPr>
        <p:spPr>
          <a:xfrm flipV="1">
            <a:off x="2802038" y="3322243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endCxn id="10" idx="1"/>
          </p:cNvCxnSpPr>
          <p:nvPr/>
        </p:nvCxnSpPr>
        <p:spPr>
          <a:xfrm flipV="1">
            <a:off x="1106408" y="3314742"/>
            <a:ext cx="116361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endCxn id="10" idx="1"/>
          </p:cNvCxnSpPr>
          <p:nvPr/>
        </p:nvCxnSpPr>
        <p:spPr>
          <a:xfrm flipV="1">
            <a:off x="1039885" y="3314744"/>
            <a:ext cx="1230139" cy="14895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/>
          <p:cNvSpPr/>
          <p:nvPr/>
        </p:nvSpPr>
        <p:spPr>
          <a:xfrm>
            <a:off x="3485170" y="4601371"/>
            <a:ext cx="772783" cy="772783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baseline="-25000" dirty="0"/>
          </a:p>
        </p:txBody>
      </p:sp>
      <p:grpSp>
        <p:nvGrpSpPr>
          <p:cNvPr id="17" name="群組 16"/>
          <p:cNvGrpSpPr/>
          <p:nvPr/>
        </p:nvGrpSpPr>
        <p:grpSpPr>
          <a:xfrm>
            <a:off x="2334746" y="4737037"/>
            <a:ext cx="520319" cy="520319"/>
            <a:chOff x="3342651" y="3507082"/>
            <a:chExt cx="520319" cy="520319"/>
          </a:xfrm>
        </p:grpSpPr>
        <p:sp>
          <p:nvSpPr>
            <p:cNvPr id="18" name="矩形 17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19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381" name="方程式" r:id="rId8" imgW="3352800" imgH="3352800" progId="Equation.3">
                    <p:embed/>
                  </p:oleObj>
                </mc:Choice>
                <mc:Fallback>
                  <p:oleObj name="方程式" r:id="rId8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0" name="Object 12"/>
          <p:cNvGraphicFramePr>
            <a:graphicFrameLocks noChangeAspect="1"/>
          </p:cNvGraphicFramePr>
          <p:nvPr/>
        </p:nvGraphicFramePr>
        <p:xfrm>
          <a:off x="2963918" y="4422097"/>
          <a:ext cx="458788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2" name="方程式" r:id="rId9" imgW="3962400" imgH="5181600" progId="Equation.3">
                  <p:embed/>
                </p:oleObj>
              </mc:Choice>
              <mc:Fallback>
                <p:oleObj name="方程式" r:id="rId9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3918" y="4422097"/>
                        <a:ext cx="458788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直線單箭頭接點 20"/>
          <p:cNvCxnSpPr/>
          <p:nvPr/>
        </p:nvCxnSpPr>
        <p:spPr>
          <a:xfrm flipV="1">
            <a:off x="2866821" y="5020532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25" idx="3"/>
            <a:endCxn id="18" idx="1"/>
          </p:cNvCxnSpPr>
          <p:nvPr/>
        </p:nvCxnSpPr>
        <p:spPr>
          <a:xfrm flipV="1">
            <a:off x="1081962" y="4997195"/>
            <a:ext cx="125278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>
            <a:endCxn id="18" idx="1"/>
          </p:cNvCxnSpPr>
          <p:nvPr/>
        </p:nvCxnSpPr>
        <p:spPr>
          <a:xfrm>
            <a:off x="1039885" y="3540737"/>
            <a:ext cx="1294861" cy="145645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Object 12"/>
          <p:cNvGraphicFramePr>
            <a:graphicFrameLocks noChangeAspect="1"/>
          </p:cNvGraphicFramePr>
          <p:nvPr/>
        </p:nvGraphicFramePr>
        <p:xfrm>
          <a:off x="659323" y="2914113"/>
          <a:ext cx="423862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3" name="方程式" r:id="rId11" imgW="3657600" imgH="5181600" progId="Equation.3">
                  <p:embed/>
                </p:oleObj>
              </mc:Choice>
              <mc:Fallback>
                <p:oleObj name="方程式" r:id="rId11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9323" y="2914113"/>
                        <a:ext cx="423862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12"/>
          <p:cNvGraphicFramePr>
            <a:graphicFrameLocks noChangeAspect="1"/>
          </p:cNvGraphicFramePr>
          <p:nvPr/>
        </p:nvGraphicFramePr>
        <p:xfrm>
          <a:off x="624762" y="4723587"/>
          <a:ext cx="457200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4" name="方程式" r:id="rId13" imgW="3962400" imgH="5181600" progId="Equation.3">
                  <p:embed/>
                </p:oleObj>
              </mc:Choice>
              <mc:Fallback>
                <p:oleObj name="方程式" r:id="rId13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762" y="4723587"/>
                        <a:ext cx="457200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橢圓 25"/>
          <p:cNvSpPr/>
          <p:nvPr/>
        </p:nvSpPr>
        <p:spPr>
          <a:xfrm>
            <a:off x="7051587" y="3719686"/>
            <a:ext cx="772783" cy="772784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graphicFrame>
        <p:nvGraphicFramePr>
          <p:cNvPr id="27" name="Object 12"/>
          <p:cNvGraphicFramePr>
            <a:graphicFrameLocks noChangeAspect="1"/>
          </p:cNvGraphicFramePr>
          <p:nvPr/>
        </p:nvGraphicFramePr>
        <p:xfrm>
          <a:off x="8258175" y="3898900"/>
          <a:ext cx="38735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5" name="方程式" r:id="rId15" imgW="3352800" imgH="3962400" progId="Equation.3">
                  <p:embed/>
                </p:oleObj>
              </mc:Choice>
              <mc:Fallback>
                <p:oleObj name="方程式" r:id="rId15" imgW="3352800" imgH="3962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58175" y="3898900"/>
                        <a:ext cx="387350" cy="457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8" name="群組 27"/>
          <p:cNvGrpSpPr/>
          <p:nvPr/>
        </p:nvGrpSpPr>
        <p:grpSpPr>
          <a:xfrm>
            <a:off x="5917659" y="3860197"/>
            <a:ext cx="520319" cy="520320"/>
            <a:chOff x="3342651" y="3507082"/>
            <a:chExt cx="520319" cy="520319"/>
          </a:xfrm>
        </p:grpSpPr>
        <p:sp>
          <p:nvSpPr>
            <p:cNvPr id="29" name="矩形 28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30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386" name="方程式" r:id="rId17" imgW="3352800" imgH="3352800" progId="Equation.3">
                    <p:embed/>
                  </p:oleObj>
                </mc:Choice>
                <mc:Fallback>
                  <p:oleObj name="方程式" r:id="rId17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1" name="Object 12"/>
          <p:cNvGraphicFramePr>
            <a:graphicFrameLocks noChangeAspect="1"/>
          </p:cNvGraphicFramePr>
          <p:nvPr/>
        </p:nvGraphicFramePr>
        <p:xfrm>
          <a:off x="6582634" y="3684778"/>
          <a:ext cx="352425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87" name="方程式" r:id="rId18" imgW="3048000" imgH="3048000" progId="Equation.3">
                  <p:embed/>
                </p:oleObj>
              </mc:Choice>
              <mc:Fallback>
                <p:oleObj name="方程式" r:id="rId18" imgW="3048000" imgH="30480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2634" y="3684778"/>
                        <a:ext cx="352425" cy="3508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2" name="直線單箭頭接點 31"/>
          <p:cNvCxnSpPr/>
          <p:nvPr/>
        </p:nvCxnSpPr>
        <p:spPr>
          <a:xfrm flipV="1">
            <a:off x="6449673" y="4127859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>
            <a:stCxn id="54" idx="3"/>
            <a:endCxn id="29" idx="1"/>
          </p:cNvCxnSpPr>
          <p:nvPr/>
        </p:nvCxnSpPr>
        <p:spPr>
          <a:xfrm>
            <a:off x="5233797" y="3311924"/>
            <a:ext cx="683860" cy="8084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手繪多邊形 54"/>
          <p:cNvSpPr/>
          <p:nvPr/>
        </p:nvSpPr>
        <p:spPr>
          <a:xfrm>
            <a:off x="3492363" y="3121860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手繪多邊形 55"/>
          <p:cNvSpPr/>
          <p:nvPr/>
        </p:nvSpPr>
        <p:spPr>
          <a:xfrm>
            <a:off x="3563512" y="4804313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8" name="直線單箭頭接點 47"/>
          <p:cNvCxnSpPr>
            <a:stCxn id="55" idx="3"/>
            <a:endCxn id="29" idx="1"/>
          </p:cNvCxnSpPr>
          <p:nvPr/>
        </p:nvCxnSpPr>
        <p:spPr>
          <a:xfrm flipV="1">
            <a:off x="5218338" y="4120357"/>
            <a:ext cx="699321" cy="8482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手繪多邊形 82"/>
          <p:cNvSpPr/>
          <p:nvPr/>
        </p:nvSpPr>
        <p:spPr>
          <a:xfrm>
            <a:off x="7154926" y="3888760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文字方塊 49"/>
          <p:cNvSpPr txBox="1"/>
          <p:nvPr/>
        </p:nvSpPr>
        <p:spPr>
          <a:xfrm>
            <a:off x="6555291" y="6446703"/>
            <a:ext cx="258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(ignore bias in this figure)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字方塊 53"/>
              <p:cNvSpPr txBox="1"/>
              <p:nvPr/>
            </p:nvSpPr>
            <p:spPr>
              <a:xfrm>
                <a:off x="4739249" y="3096480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4" name="文字方塊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9249" y="3096480"/>
                <a:ext cx="494548" cy="430887"/>
              </a:xfrm>
              <a:prstGeom prst="rect">
                <a:avLst/>
              </a:prstGeom>
              <a:blipFill rotWithShape="1">
                <a:blip r:embed="rId20"/>
                <a:stretch>
                  <a:fillRect l="-49" t="-51" r="26" b="-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字方塊 54"/>
              <p:cNvSpPr txBox="1"/>
              <p:nvPr/>
            </p:nvSpPr>
            <p:spPr>
              <a:xfrm>
                <a:off x="4723788" y="4753195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5" name="文字方塊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788" y="4753195"/>
                <a:ext cx="494548" cy="430887"/>
              </a:xfrm>
              <a:prstGeom prst="rect">
                <a:avLst/>
              </a:prstGeom>
              <a:blipFill rotWithShape="1">
                <a:blip r:embed="rId21"/>
                <a:stretch>
                  <a:fillRect l="-5" t="-51" r="109" b="-8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64" name="矩形 63"/>
          <p:cNvSpPr/>
          <p:nvPr/>
        </p:nvSpPr>
        <p:spPr>
          <a:xfrm>
            <a:off x="1226620" y="2766957"/>
            <a:ext cx="3228623" cy="2795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64"/>
          <p:cNvSpPr/>
          <p:nvPr/>
        </p:nvSpPr>
        <p:spPr>
          <a:xfrm>
            <a:off x="5416903" y="2766957"/>
            <a:ext cx="2545998" cy="2795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文字方塊 65"/>
          <p:cNvSpPr txBox="1"/>
          <p:nvPr/>
        </p:nvSpPr>
        <p:spPr>
          <a:xfrm>
            <a:off x="1121513" y="5574729"/>
            <a:ext cx="346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Feature Transformation 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67" name="文字方塊 66"/>
          <p:cNvSpPr txBox="1"/>
          <p:nvPr/>
        </p:nvSpPr>
        <p:spPr>
          <a:xfrm>
            <a:off x="4986523" y="5570866"/>
            <a:ext cx="346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Classification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6" name="標題 1"/>
          <p:cNvSpPr>
            <a:spLocks noGrp="1"/>
          </p:cNvSpPr>
          <p:nvPr/>
        </p:nvSpPr>
        <p:spPr>
          <a:xfrm>
            <a:off x="194310" y="6036310"/>
            <a:ext cx="2075180" cy="6724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多个逻辑回归实际上就是在做特征转换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 animBg="1"/>
      <p:bldP spid="26" grpId="0" animBg="1"/>
      <p:bldP spid="38" grpId="0" animBg="1"/>
      <p:bldP spid="39" grpId="0" animBg="1"/>
      <p:bldP spid="49" grpId="0" animBg="1"/>
      <p:bldP spid="54" grpId="0" animBg="1"/>
      <p:bldP spid="55" grpId="0" animBg="1"/>
      <p:bldP spid="64" grpId="0" animBg="1"/>
      <p:bldP spid="65" grpId="0" animBg="1"/>
      <p:bldP spid="66" grpId="0"/>
      <p:bldP spid="6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圖片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928" y="3382819"/>
            <a:ext cx="4133969" cy="3100476"/>
          </a:xfrm>
          <a:prstGeom prst="rect">
            <a:avLst/>
          </a:prstGeom>
        </p:spPr>
      </p:pic>
      <p:sp>
        <p:nvSpPr>
          <p:cNvPr id="32" name="文字方塊 31"/>
          <p:cNvSpPr txBox="1"/>
          <p:nvPr/>
        </p:nvSpPr>
        <p:spPr>
          <a:xfrm>
            <a:off x="5074203" y="5430263"/>
            <a:ext cx="1509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/>
              <a:t>(</a:t>
            </a:r>
            <a:r>
              <a:rPr lang="en-US" altLang="zh-TW" sz="2000" b="1" dirty="0">
                <a:solidFill>
                  <a:srgbClr val="0000FF"/>
                </a:solidFill>
              </a:rPr>
              <a:t>0.27</a:t>
            </a:r>
            <a:r>
              <a:rPr lang="en-US" altLang="zh-TW" sz="2000" b="1" dirty="0"/>
              <a:t>, </a:t>
            </a:r>
            <a:r>
              <a:rPr lang="en-US" altLang="zh-TW" sz="2000" b="1" dirty="0">
                <a:solidFill>
                  <a:srgbClr val="00B050"/>
                </a:solidFill>
              </a:rPr>
              <a:t>0.27</a:t>
            </a:r>
            <a:r>
              <a:rPr lang="en-US" altLang="zh-TW" sz="2000" b="1" dirty="0"/>
              <a:t>)</a:t>
            </a:r>
            <a:endParaRPr lang="zh-TW" altLang="en-US" sz="2000" b="1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5439169" y="3986697"/>
            <a:ext cx="1509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/>
              <a:t>(</a:t>
            </a:r>
            <a:r>
              <a:rPr lang="en-US" altLang="zh-TW" sz="2000" b="1" dirty="0">
                <a:solidFill>
                  <a:srgbClr val="0000FF"/>
                </a:solidFill>
              </a:rPr>
              <a:t>0.73</a:t>
            </a:r>
            <a:r>
              <a:rPr lang="en-US" altLang="zh-TW" sz="2000" b="1" dirty="0"/>
              <a:t>, </a:t>
            </a:r>
            <a:r>
              <a:rPr lang="en-US" altLang="zh-TW" sz="2000" b="1" dirty="0">
                <a:solidFill>
                  <a:srgbClr val="00B050"/>
                </a:solidFill>
              </a:rPr>
              <a:t>0.05</a:t>
            </a:r>
            <a:r>
              <a:rPr lang="en-US" altLang="zh-TW" sz="2000" b="1" dirty="0"/>
              <a:t>)</a:t>
            </a:r>
            <a:endParaRPr lang="zh-TW" altLang="en-US" sz="2000" b="1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7223902" y="5468563"/>
            <a:ext cx="1509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/>
              <a:t>(</a:t>
            </a:r>
            <a:r>
              <a:rPr lang="en-US" altLang="zh-TW" sz="2000" b="1" dirty="0">
                <a:solidFill>
                  <a:srgbClr val="0000FF"/>
                </a:solidFill>
              </a:rPr>
              <a:t>0.05</a:t>
            </a:r>
            <a:r>
              <a:rPr lang="en-US" altLang="zh-TW" sz="2000" b="1" dirty="0"/>
              <a:t>,</a:t>
            </a:r>
            <a:r>
              <a:rPr lang="en-US" altLang="zh-TW" sz="2000" b="1" dirty="0">
                <a:solidFill>
                  <a:srgbClr val="00B050"/>
                </a:solidFill>
              </a:rPr>
              <a:t>0.73</a:t>
            </a:r>
            <a:r>
              <a:rPr lang="en-US" altLang="zh-TW" sz="2000" b="1" dirty="0"/>
              <a:t>)</a:t>
            </a:r>
            <a:endParaRPr lang="zh-TW" altLang="en-US" sz="2000" b="1" dirty="0"/>
          </a:p>
        </p:txBody>
      </p:sp>
      <p:cxnSp>
        <p:nvCxnSpPr>
          <p:cNvPr id="35" name="直線接點 34"/>
          <p:cNvCxnSpPr/>
          <p:nvPr/>
        </p:nvCxnSpPr>
        <p:spPr>
          <a:xfrm flipH="1" flipV="1">
            <a:off x="4917233" y="4189075"/>
            <a:ext cx="2518620" cy="212928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文字方塊 57"/>
              <p:cNvSpPr txBox="1"/>
              <p:nvPr/>
            </p:nvSpPr>
            <p:spPr>
              <a:xfrm>
                <a:off x="5909471" y="6210645"/>
                <a:ext cx="150953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400" b="1" baseline="-250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58" name="文字方塊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471" y="6210645"/>
                <a:ext cx="1509530" cy="461665"/>
              </a:xfrm>
              <a:prstGeom prst="rect">
                <a:avLst/>
              </a:prstGeom>
              <a:blipFill rotWithShape="1">
                <a:blip r:embed="rId5"/>
                <a:stretch>
                  <a:fillRect l="-11" t="-75" r="20" b="-47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文字方塊 58"/>
              <p:cNvSpPr txBox="1"/>
              <p:nvPr/>
            </p:nvSpPr>
            <p:spPr>
              <a:xfrm>
                <a:off x="4402070" y="4626736"/>
                <a:ext cx="645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400" b="1" baseline="-2500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59" name="文字方塊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2070" y="4626736"/>
                <a:ext cx="645368" cy="461665"/>
              </a:xfrm>
              <a:prstGeom prst="rect">
                <a:avLst/>
              </a:prstGeom>
              <a:blipFill rotWithShape="1">
                <a:blip r:embed="rId6"/>
                <a:stretch>
                  <a:fillRect l="-39" t="-27" r="71" b="-492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43" name="群組 42"/>
          <p:cNvGrpSpPr/>
          <p:nvPr/>
        </p:nvGrpSpPr>
        <p:grpSpPr>
          <a:xfrm>
            <a:off x="0" y="3250501"/>
            <a:ext cx="4606584" cy="3540861"/>
            <a:chOff x="4836970" y="3282548"/>
            <a:chExt cx="4606584" cy="3540861"/>
          </a:xfrm>
        </p:grpSpPr>
        <p:pic>
          <p:nvPicPr>
            <p:cNvPr id="50" name="圖片 4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6970" y="3282548"/>
              <a:ext cx="4606584" cy="3454938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graphicFrame>
              <p:nvGraphicFramePr>
                <p:cNvPr id="62" name="Object 12"/>
                <p:cNvGraphicFramePr>
                  <a:graphicFrameLocks noChangeAspect="1"/>
                </p:cNvGraphicFramePr>
                <p:nvPr/>
              </p:nvGraphicFramePr>
              <p:xfrm>
                <a:off x="7033355" y="6226509"/>
                <a:ext cx="423862" cy="5969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5" name="方程式" r:id="rId8" imgW="3657600" imgH="5181600" progId="Equation.3">
                        <p:embed/>
                      </p:oleObj>
                    </mc:Choice>
                    <mc:Fallback>
                      <p:oleObj name="方程式" r:id="rId8" imgW="36576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9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33355" y="6226509"/>
                              <a:ext cx="423862" cy="596900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>
            <p:graphicFrame>
              <p:nvGraphicFramePr>
                <p:cNvPr id="62" name="Object 12"/>
                <p:cNvGraphicFramePr>
                  <a:graphicFrameLocks noChangeAspect="1"/>
                </p:cNvGraphicFramePr>
                <p:nvPr/>
              </p:nvGraphicFramePr>
              <p:xfrm>
                <a:off x="7033355" y="6226509"/>
                <a:ext cx="423862" cy="5969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5" name="方程式" r:id="rId8" imgW="3657600" imgH="5181600" progId="Equation.3">
                        <p:embed/>
                      </p:oleObj>
                    </mc:Choice>
                    <mc:Fallback>
                      <p:oleObj name="方程式" r:id="rId8" imgW="36576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9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33355" y="6226509"/>
                              <a:ext cx="423862" cy="596900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>
          <mc:Choice xmlns:a14="http://schemas.microsoft.com/office/drawing/2010/main" Requires="a14">
            <p:graphicFrame>
              <p:nvGraphicFramePr>
                <p:cNvPr id="63" name="Object 12"/>
                <p:cNvGraphicFramePr>
                  <a:graphicFrameLocks noChangeAspect="1"/>
                </p:cNvGraphicFramePr>
                <p:nvPr/>
              </p:nvGraphicFramePr>
              <p:xfrm>
                <a:off x="4982592" y="4603562"/>
                <a:ext cx="457200" cy="59531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6" name="方程式" r:id="rId10" imgW="3962400" imgH="5181600" progId="Equation.3">
                        <p:embed/>
                      </p:oleObj>
                    </mc:Choice>
                    <mc:Fallback>
                      <p:oleObj name="方程式" r:id="rId10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982592" y="4603562"/>
                              <a:ext cx="457200" cy="595313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>
            <p:graphicFrame>
              <p:nvGraphicFramePr>
                <p:cNvPr id="63" name="Object 12"/>
                <p:cNvGraphicFramePr>
                  <a:graphicFrameLocks noChangeAspect="1"/>
                </p:cNvGraphicFramePr>
                <p:nvPr/>
              </p:nvGraphicFramePr>
              <p:xfrm>
                <a:off x="4982592" y="4603562"/>
                <a:ext cx="457200" cy="59531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6" name="方程式" r:id="rId10" imgW="3962400" imgH="5181600" progId="Equation.3">
                        <p:embed/>
                      </p:oleObj>
                    </mc:Choice>
                    <mc:Fallback>
                      <p:oleObj name="方程式" r:id="rId10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982592" y="4603562"/>
                              <a:ext cx="457200" cy="595313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文字方塊 63"/>
                <p:cNvSpPr txBox="1"/>
                <p:nvPr/>
              </p:nvSpPr>
              <p:spPr>
                <a:xfrm>
                  <a:off x="7547993" y="3859277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B050"/>
                      </a:solidFill>
                    </a:rPr>
                    <a:t>=0.27</a:t>
                  </a:r>
                  <a:endParaRPr lang="zh-TW" altLang="en-US" sz="2400" b="1" dirty="0">
                    <a:solidFill>
                      <a:srgbClr val="00B050"/>
                    </a:solidFill>
                  </a:endParaRPr>
                </a:p>
              </p:txBody>
            </p:sp>
          </mc:Choice>
          <mc:Fallback xmlns="">
            <p:sp>
              <p:nvSpPr>
                <p:cNvPr id="64" name="文字方塊 6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47993" y="3859277"/>
                  <a:ext cx="1195649" cy="461665"/>
                </a:xfrm>
                <a:prstGeom prst="rect">
                  <a:avLst/>
                </a:prstGeom>
                <a:blipFill rotWithShape="1">
                  <a:blip r:embed="rId1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文字方塊 64"/>
                <p:cNvSpPr txBox="1"/>
                <p:nvPr/>
              </p:nvSpPr>
              <p:spPr>
                <a:xfrm>
                  <a:off x="7547993" y="5697416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B050"/>
                      </a:solidFill>
                    </a:rPr>
                    <a:t>=0.73</a:t>
                  </a:r>
                  <a:endParaRPr lang="zh-TW" altLang="en-US" sz="2400" b="1" dirty="0">
                    <a:solidFill>
                      <a:srgbClr val="00B050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文字方塊 6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47993" y="5697416"/>
                  <a:ext cx="1195649" cy="461665"/>
                </a:xfrm>
                <a:prstGeom prst="rect">
                  <a:avLst/>
                </a:prstGeom>
                <a:blipFill rotWithShape="1">
                  <a:blip r:embed="rId1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文字方塊 65"/>
                <p:cNvSpPr txBox="1"/>
                <p:nvPr/>
              </p:nvSpPr>
              <p:spPr>
                <a:xfrm>
                  <a:off x="5614226" y="5638505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B050"/>
                      </a:solidFill>
                    </a:rPr>
                    <a:t>=0.27</a:t>
                  </a:r>
                  <a:endParaRPr lang="zh-TW" altLang="en-US" sz="2400" b="1" dirty="0">
                    <a:solidFill>
                      <a:srgbClr val="00B050"/>
                    </a:solidFill>
                  </a:endParaRPr>
                </a:p>
              </p:txBody>
            </p:sp>
          </mc:Choice>
          <mc:Fallback xmlns="">
            <p:sp>
              <p:nvSpPr>
                <p:cNvPr id="66" name="文字方塊 6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14226" y="5638505"/>
                  <a:ext cx="1195649" cy="461665"/>
                </a:xfrm>
                <a:prstGeom prst="rect">
                  <a:avLst/>
                </a:prstGeom>
                <a:blipFill rotWithShape="1">
                  <a:blip r:embed="rId1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文字方塊 66"/>
                <p:cNvSpPr txBox="1"/>
                <p:nvPr/>
              </p:nvSpPr>
              <p:spPr>
                <a:xfrm>
                  <a:off x="5605044" y="3873021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B050"/>
                      </a:solidFill>
                    </a:rPr>
                    <a:t>=0.05</a:t>
                  </a:r>
                  <a:endParaRPr lang="zh-TW" altLang="en-US" sz="2400" b="1" dirty="0">
                    <a:solidFill>
                      <a:srgbClr val="00B050"/>
                    </a:solidFill>
                  </a:endParaRPr>
                </a:p>
              </p:txBody>
            </p:sp>
          </mc:Choice>
          <mc:Fallback xmlns="">
            <p:sp>
              <p:nvSpPr>
                <p:cNvPr id="67" name="文字方塊 6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5044" y="3873021"/>
                  <a:ext cx="1195649" cy="461665"/>
                </a:xfrm>
                <a:prstGeom prst="rect">
                  <a:avLst/>
                </a:prstGeom>
                <a:blipFill rotWithShape="1">
                  <a:blip r:embed="rId1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</p:grpSp>
      <p:grpSp>
        <p:nvGrpSpPr>
          <p:cNvPr id="68" name="群組 67"/>
          <p:cNvGrpSpPr/>
          <p:nvPr/>
        </p:nvGrpSpPr>
        <p:grpSpPr>
          <a:xfrm>
            <a:off x="46264" y="0"/>
            <a:ext cx="4514061" cy="3481626"/>
            <a:chOff x="4883232" y="32049"/>
            <a:chExt cx="4514061" cy="3481626"/>
          </a:xfrm>
        </p:grpSpPr>
        <p:grpSp>
          <p:nvGrpSpPr>
            <p:cNvPr id="69" name="群組 68"/>
            <p:cNvGrpSpPr/>
            <p:nvPr/>
          </p:nvGrpSpPr>
          <p:grpSpPr>
            <a:xfrm>
              <a:off x="4883232" y="32049"/>
              <a:ext cx="4514061" cy="3385546"/>
              <a:chOff x="4602359" y="200663"/>
              <a:chExt cx="4514061" cy="3385546"/>
            </a:xfrm>
          </p:grpSpPr>
          <p:pic>
            <p:nvPicPr>
              <p:cNvPr id="75" name="圖片 74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02359" y="200663"/>
                <a:ext cx="4514061" cy="3385546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6" name="文字方塊 75"/>
                  <p:cNvSpPr txBox="1"/>
                  <p:nvPr/>
                </p:nvSpPr>
                <p:spPr>
                  <a:xfrm>
                    <a:off x="5361591" y="2525456"/>
                    <a:ext cx="119564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Sup>
                          <m:sSubSupPr>
                            <m:ctrlP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TW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oMath>
                    </a14:m>
                    <a:r>
                      <a:rPr lang="en-US" altLang="zh-TW" sz="2400" b="1" dirty="0">
                        <a:solidFill>
                          <a:srgbClr val="0000FF"/>
                        </a:solidFill>
                      </a:rPr>
                      <a:t>=0.27</a:t>
                    </a:r>
                    <a:endParaRPr lang="zh-TW" altLang="en-US" sz="2400" b="1" dirty="0">
                      <a:solidFill>
                        <a:srgbClr val="0000FF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76" name="文字方塊 7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61591" y="2525456"/>
                    <a:ext cx="1195649" cy="461665"/>
                  </a:xfrm>
                  <a:prstGeom prst="rect">
                    <a:avLst/>
                  </a:prstGeom>
                  <a:blipFill rotWithShape="1">
                    <a:blip r:embed="rId16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</p:grpSp>
        <mc:AlternateContent xmlns:mc="http://schemas.openxmlformats.org/markup-compatibility/2006">
          <mc:Choice xmlns:a14="http://schemas.microsoft.com/office/drawing/2010/main" Requires="a14">
            <p:graphicFrame>
              <p:nvGraphicFramePr>
                <p:cNvPr id="70" name="Object 12"/>
                <p:cNvGraphicFramePr>
                  <a:graphicFrameLocks noChangeAspect="1"/>
                </p:cNvGraphicFramePr>
                <p:nvPr/>
              </p:nvGraphicFramePr>
              <p:xfrm>
                <a:off x="7033355" y="2916775"/>
                <a:ext cx="423862" cy="5969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7" name="方程式" r:id="rId17" imgW="3962400" imgH="5181600" progId="Equation.3">
                        <p:embed/>
                      </p:oleObj>
                    </mc:Choice>
                    <mc:Fallback>
                      <p:oleObj name="方程式" r:id="rId17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33355" y="2916775"/>
                              <a:ext cx="423862" cy="596900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>
            <p:graphicFrame>
              <p:nvGraphicFramePr>
                <p:cNvPr id="70" name="Object 12"/>
                <p:cNvGraphicFramePr>
                  <a:graphicFrameLocks noChangeAspect="1"/>
                </p:cNvGraphicFramePr>
                <p:nvPr/>
              </p:nvGraphicFramePr>
              <p:xfrm>
                <a:off x="7033355" y="2916775"/>
                <a:ext cx="423862" cy="5969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7" name="方程式" r:id="rId17" imgW="3962400" imgH="5181600" progId="Equation.3">
                        <p:embed/>
                      </p:oleObj>
                    </mc:Choice>
                    <mc:Fallback>
                      <p:oleObj name="方程式" r:id="rId17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33355" y="2916775"/>
                              <a:ext cx="423862" cy="596900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>
          <mc:Choice xmlns:a14="http://schemas.microsoft.com/office/drawing/2010/main" Requires="a14">
            <p:graphicFrame>
              <p:nvGraphicFramePr>
                <p:cNvPr id="71" name="Object 12"/>
                <p:cNvGraphicFramePr>
                  <a:graphicFrameLocks noChangeAspect="1"/>
                </p:cNvGraphicFramePr>
                <p:nvPr/>
              </p:nvGraphicFramePr>
              <p:xfrm>
                <a:off x="4982592" y="1310761"/>
                <a:ext cx="457200" cy="59531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8" name="方程式" r:id="rId18" imgW="3962400" imgH="5181600" progId="Equation.3">
                        <p:embed/>
                      </p:oleObj>
                    </mc:Choice>
                    <mc:Fallback>
                      <p:oleObj name="方程式" r:id="rId18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982592" y="1310761"/>
                              <a:ext cx="457200" cy="595313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>
            <p:graphicFrame>
              <p:nvGraphicFramePr>
                <p:cNvPr id="71" name="Object 12"/>
                <p:cNvGraphicFramePr>
                  <a:graphicFrameLocks noChangeAspect="1"/>
                </p:cNvGraphicFramePr>
                <p:nvPr/>
              </p:nvGraphicFramePr>
              <p:xfrm>
                <a:off x="4982592" y="1310761"/>
                <a:ext cx="457200" cy="59531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1958" name="方程式" r:id="rId18" imgW="3962400" imgH="5181600" progId="Equation.3">
                        <p:embed/>
                      </p:oleObj>
                    </mc:Choice>
                    <mc:Fallback>
                      <p:oleObj name="方程式" r:id="rId18" imgW="3962400" imgH="5181600" progId="Equation.3">
                        <p:embed/>
                        <p:pic>
                          <p:nvPicPr>
                            <p:cNvPr id="0" name="Object 12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982592" y="1310761"/>
                              <a:ext cx="457200" cy="595313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文字方塊 71"/>
                <p:cNvSpPr txBox="1"/>
                <p:nvPr/>
              </p:nvSpPr>
              <p:spPr>
                <a:xfrm>
                  <a:off x="7457217" y="599973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00FF"/>
                      </a:solidFill>
                    </a:rPr>
                    <a:t>=0.27</a:t>
                  </a:r>
                  <a:endParaRPr lang="zh-TW" altLang="en-US" sz="24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72" name="文字方塊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7217" y="599973"/>
                  <a:ext cx="1195649" cy="461665"/>
                </a:xfrm>
                <a:prstGeom prst="rect">
                  <a:avLst/>
                </a:prstGeom>
                <a:blipFill rotWithShape="1">
                  <a:blip r:embed="rId1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文字方塊 72"/>
                <p:cNvSpPr txBox="1"/>
                <p:nvPr/>
              </p:nvSpPr>
              <p:spPr>
                <a:xfrm>
                  <a:off x="7457217" y="2383270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00FF"/>
                      </a:solidFill>
                    </a:rPr>
                    <a:t>=0.05</a:t>
                  </a:r>
                  <a:endParaRPr lang="zh-TW" altLang="en-US" sz="24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73" name="文字方塊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7217" y="2383270"/>
                  <a:ext cx="1195649" cy="461665"/>
                </a:xfrm>
                <a:prstGeom prst="rect">
                  <a:avLst/>
                </a:prstGeom>
                <a:blipFill rotWithShape="1">
                  <a:blip r:embed="rId19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文字方塊 73"/>
                <p:cNvSpPr txBox="1"/>
                <p:nvPr/>
              </p:nvSpPr>
              <p:spPr>
                <a:xfrm>
                  <a:off x="5642464" y="599973"/>
                  <a:ext cx="119564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a14:m>
                  <a:r>
                    <a:rPr lang="en-US" altLang="zh-TW" sz="2400" b="1" dirty="0">
                      <a:solidFill>
                        <a:srgbClr val="0000FF"/>
                      </a:solidFill>
                    </a:rPr>
                    <a:t>=0.73</a:t>
                  </a:r>
                  <a:endParaRPr lang="zh-TW" altLang="en-US" sz="24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 xmlns="">
            <p:sp>
              <p:nvSpPr>
                <p:cNvPr id="74" name="文字方塊 7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464" y="599973"/>
                  <a:ext cx="1195649" cy="461665"/>
                </a:xfrm>
                <a:prstGeom prst="rect">
                  <a:avLst/>
                </a:prstGeom>
                <a:blipFill rotWithShape="1">
                  <a:blip r:embed="rId20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</p:grpSp>
      <p:cxnSp>
        <p:nvCxnSpPr>
          <p:cNvPr id="176" name="直線單箭頭接點 13"/>
          <p:cNvCxnSpPr/>
          <p:nvPr/>
        </p:nvCxnSpPr>
        <p:spPr>
          <a:xfrm>
            <a:off x="7652117" y="1883492"/>
            <a:ext cx="59909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橢圓 15"/>
          <p:cNvSpPr/>
          <p:nvPr/>
        </p:nvSpPr>
        <p:spPr>
          <a:xfrm>
            <a:off x="7087133" y="1475321"/>
            <a:ext cx="772783" cy="772784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graphicFrame>
        <p:nvGraphicFramePr>
          <p:cNvPr id="178" name="Object 12"/>
          <p:cNvGraphicFramePr>
            <a:graphicFrameLocks noChangeAspect="1"/>
          </p:cNvGraphicFramePr>
          <p:nvPr/>
        </p:nvGraphicFramePr>
        <p:xfrm>
          <a:off x="8293100" y="1654175"/>
          <a:ext cx="38735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59" name="方程式" r:id="rId21" imgW="3352800" imgH="3962400" progId="Equation.3">
                  <p:embed/>
                </p:oleObj>
              </mc:Choice>
              <mc:Fallback>
                <p:oleObj name="方程式" r:id="rId21" imgW="3352800" imgH="3962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93100" y="1654175"/>
                        <a:ext cx="387350" cy="457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0" name="群組 17"/>
          <p:cNvGrpSpPr/>
          <p:nvPr/>
        </p:nvGrpSpPr>
        <p:grpSpPr>
          <a:xfrm>
            <a:off x="5953205" y="1615832"/>
            <a:ext cx="520319" cy="520320"/>
            <a:chOff x="3342651" y="3507082"/>
            <a:chExt cx="520319" cy="520319"/>
          </a:xfrm>
        </p:grpSpPr>
        <p:sp>
          <p:nvSpPr>
            <p:cNvPr id="181" name="矩形 180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182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960" name="方程式" r:id="rId23" imgW="3352800" imgH="3352800" progId="Equation.3">
                    <p:embed/>
                  </p:oleObj>
                </mc:Choice>
                <mc:Fallback>
                  <p:oleObj name="方程式" r:id="rId23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84" name="Object 12"/>
          <p:cNvGraphicFramePr>
            <a:graphicFrameLocks noChangeAspect="1"/>
          </p:cNvGraphicFramePr>
          <p:nvPr/>
        </p:nvGraphicFramePr>
        <p:xfrm>
          <a:off x="6618180" y="1440413"/>
          <a:ext cx="352425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1" name="方程式" r:id="rId25" imgW="3048000" imgH="3048000" progId="Equation.3">
                  <p:embed/>
                </p:oleObj>
              </mc:Choice>
              <mc:Fallback>
                <p:oleObj name="方程式" r:id="rId25" imgW="3048000" imgH="30480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8180" y="1440413"/>
                        <a:ext cx="352425" cy="3508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86" name="直線單箭頭接點 21"/>
          <p:cNvCxnSpPr/>
          <p:nvPr/>
        </p:nvCxnSpPr>
        <p:spPr>
          <a:xfrm flipV="1">
            <a:off x="6485219" y="1883494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7" name="Object 12"/>
          <p:cNvGraphicFramePr>
            <a:graphicFrameLocks noChangeAspect="1"/>
          </p:cNvGraphicFramePr>
          <p:nvPr/>
        </p:nvGraphicFramePr>
        <p:xfrm>
          <a:off x="5269360" y="719060"/>
          <a:ext cx="493712" cy="595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2" name="方程式" r:id="rId27" imgW="4267200" imgH="5181600" progId="Equation.3">
                  <p:embed/>
                </p:oleObj>
              </mc:Choice>
              <mc:Fallback>
                <p:oleObj name="方程式" r:id="rId27" imgW="42672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9360" y="719060"/>
                        <a:ext cx="493712" cy="5953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" name="Object 12"/>
          <p:cNvGraphicFramePr>
            <a:graphicFrameLocks noChangeAspect="1"/>
          </p:cNvGraphicFramePr>
          <p:nvPr/>
        </p:nvGraphicFramePr>
        <p:xfrm>
          <a:off x="5228654" y="1664427"/>
          <a:ext cx="528637" cy="595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3" name="方程式" r:id="rId29" imgW="4572000" imgH="5181600" progId="Equation.3">
                  <p:embed/>
                </p:oleObj>
              </mc:Choice>
              <mc:Fallback>
                <p:oleObj name="方程式" r:id="rId29" imgW="45720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28654" y="1664427"/>
                        <a:ext cx="528637" cy="5953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1" name="直線單箭頭接點 25"/>
          <p:cNvCxnSpPr>
            <a:endCxn id="181" idx="1"/>
          </p:cNvCxnSpPr>
          <p:nvPr/>
        </p:nvCxnSpPr>
        <p:spPr>
          <a:xfrm>
            <a:off x="5079232" y="888327"/>
            <a:ext cx="873973" cy="9876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單箭頭接點 26"/>
          <p:cNvCxnSpPr>
            <a:endCxn id="181" idx="1"/>
          </p:cNvCxnSpPr>
          <p:nvPr/>
        </p:nvCxnSpPr>
        <p:spPr>
          <a:xfrm flipV="1">
            <a:off x="5079232" y="1875992"/>
            <a:ext cx="873973" cy="94106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3" name="文字方塊 59"/>
              <p:cNvSpPr txBox="1"/>
              <p:nvPr/>
            </p:nvSpPr>
            <p:spPr>
              <a:xfrm>
                <a:off x="4171791" y="643165"/>
                <a:ext cx="150953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400" b="1" baseline="-250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93" name="文字方塊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1791" y="643165"/>
                <a:ext cx="1509530" cy="461665"/>
              </a:xfrm>
              <a:prstGeom prst="rect">
                <a:avLst/>
              </a:prstGeom>
              <a:blipFill rotWithShape="1">
                <a:blip r:embed="rId5"/>
                <a:stretch>
                  <a:fillRect l="-32" t="-118" r="40" b="-46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4" name="文字方塊 60"/>
              <p:cNvSpPr txBox="1"/>
              <p:nvPr/>
            </p:nvSpPr>
            <p:spPr>
              <a:xfrm>
                <a:off x="4603872" y="2606130"/>
                <a:ext cx="645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400" b="1" baseline="-2500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194" name="文字方塊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872" y="2606130"/>
                <a:ext cx="645368" cy="461665"/>
              </a:xfrm>
              <a:prstGeom prst="rect">
                <a:avLst/>
              </a:prstGeom>
              <a:blipFill rotWithShape="1">
                <a:blip r:embed="rId6"/>
                <a:stretch>
                  <a:fillRect l="-19" t="-19" r="51" b="-492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95" name="手繪多邊形 82"/>
          <p:cNvSpPr/>
          <p:nvPr/>
        </p:nvSpPr>
        <p:spPr>
          <a:xfrm>
            <a:off x="7151712" y="1668832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96" name="Object 12"/>
          <p:cNvGraphicFramePr>
            <a:graphicFrameLocks noChangeAspect="1"/>
          </p:cNvGraphicFramePr>
          <p:nvPr/>
        </p:nvGraphicFramePr>
        <p:xfrm>
          <a:off x="6041261" y="2602097"/>
          <a:ext cx="352425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4" name="方程式" r:id="rId31" imgW="3048000" imgH="4267200" progId="Equation.3">
                  <p:embed/>
                </p:oleObj>
              </mc:Choice>
              <mc:Fallback>
                <p:oleObj name="方程式" r:id="rId31" imgW="3048000" imgH="42672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1261" y="2602097"/>
                        <a:ext cx="352425" cy="4905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8" name="直線單箭頭接點 41"/>
          <p:cNvCxnSpPr/>
          <p:nvPr/>
        </p:nvCxnSpPr>
        <p:spPr>
          <a:xfrm flipH="1" flipV="1">
            <a:off x="6220179" y="2156885"/>
            <a:ext cx="0" cy="4692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58" grpId="0"/>
      <p:bldP spid="59" grpId="0"/>
      <p:bldP spid="177" grpId="0" bldLvl="0" animBg="1"/>
      <p:bldP spid="193" grpId="0"/>
      <p:bldP spid="194" grpId="0"/>
      <p:bldP spid="195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6" descr="http://bio1152.nicerweb.com/Locked/media/ch48/48_05NeuronStructur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014" y="187152"/>
            <a:ext cx="3171317" cy="233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群組 46"/>
          <p:cNvGrpSpPr/>
          <p:nvPr/>
        </p:nvGrpSpPr>
        <p:grpSpPr>
          <a:xfrm>
            <a:off x="6401428" y="261180"/>
            <a:ext cx="2576201" cy="1363544"/>
            <a:chOff x="3202412" y="1600580"/>
            <a:chExt cx="3275013" cy="1486948"/>
          </a:xfrm>
        </p:grpSpPr>
        <p:pic>
          <p:nvPicPr>
            <p:cNvPr id="48" name="Picture 4" descr="http://cdn.zmescience.com/wp-content/uploads/2011/07/neural_network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0137" y="1600580"/>
              <a:ext cx="2478247" cy="14869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矩形 48"/>
            <p:cNvSpPr/>
            <p:nvPr/>
          </p:nvSpPr>
          <p:spPr>
            <a:xfrm>
              <a:off x="3202412" y="2732294"/>
              <a:ext cx="3275013" cy="335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TW" altLang="en-US" sz="1400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</a:rPr>
              <a:t>Deep Learning!</a:t>
            </a:r>
            <a:endParaRPr lang="zh-TW" altLang="en-US" dirty="0"/>
          </a:p>
        </p:txBody>
      </p:sp>
      <p:cxnSp>
        <p:nvCxnSpPr>
          <p:cNvPr id="4" name="直線單箭頭接點 3"/>
          <p:cNvCxnSpPr/>
          <p:nvPr/>
        </p:nvCxnSpPr>
        <p:spPr>
          <a:xfrm>
            <a:off x="3979614" y="3322241"/>
            <a:ext cx="72895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/>
          <p:nvPr/>
        </p:nvCxnSpPr>
        <p:spPr>
          <a:xfrm>
            <a:off x="7616571" y="4127857"/>
            <a:ext cx="59909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單箭頭接點 5"/>
          <p:cNvCxnSpPr/>
          <p:nvPr/>
        </p:nvCxnSpPr>
        <p:spPr>
          <a:xfrm>
            <a:off x="3995443" y="5010462"/>
            <a:ext cx="72895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橢圓 6"/>
          <p:cNvSpPr/>
          <p:nvPr/>
        </p:nvSpPr>
        <p:spPr>
          <a:xfrm>
            <a:off x="3454751" y="2914073"/>
            <a:ext cx="772783" cy="77278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baseline="-25000" dirty="0"/>
          </a:p>
        </p:txBody>
      </p:sp>
      <p:grpSp>
        <p:nvGrpSpPr>
          <p:cNvPr id="8" name="群組 7"/>
          <p:cNvGrpSpPr/>
          <p:nvPr/>
        </p:nvGrpSpPr>
        <p:grpSpPr>
          <a:xfrm>
            <a:off x="2270024" y="3054584"/>
            <a:ext cx="520319" cy="520319"/>
            <a:chOff x="3342651" y="3507082"/>
            <a:chExt cx="520319" cy="520319"/>
          </a:xfrm>
        </p:grpSpPr>
        <p:sp>
          <p:nvSpPr>
            <p:cNvPr id="9" name="矩形 8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10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893" name="方程式" r:id="rId6" imgW="3352800" imgH="3352800" progId="Equation.3">
                    <p:embed/>
                  </p:oleObj>
                </mc:Choice>
                <mc:Fallback>
                  <p:oleObj name="方程式" r:id="rId6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1" name="Object 12"/>
          <p:cNvGraphicFramePr>
            <a:graphicFrameLocks noChangeAspect="1"/>
          </p:cNvGraphicFramePr>
          <p:nvPr/>
        </p:nvGraphicFramePr>
        <p:xfrm>
          <a:off x="2899728" y="2757486"/>
          <a:ext cx="422275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4" name="方程式" r:id="rId8" imgW="3657600" imgH="5181600" progId="Equation.3">
                  <p:embed/>
                </p:oleObj>
              </mc:Choice>
              <mc:Fallback>
                <p:oleObj name="方程式" r:id="rId8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9728" y="2757486"/>
                        <a:ext cx="422275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直線單箭頭接點 11"/>
          <p:cNvCxnSpPr/>
          <p:nvPr/>
        </p:nvCxnSpPr>
        <p:spPr>
          <a:xfrm flipV="1">
            <a:off x="2802038" y="3322243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endCxn id="9" idx="1"/>
          </p:cNvCxnSpPr>
          <p:nvPr/>
        </p:nvCxnSpPr>
        <p:spPr>
          <a:xfrm flipV="1">
            <a:off x="1106408" y="3314742"/>
            <a:ext cx="116361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endCxn id="9" idx="1"/>
          </p:cNvCxnSpPr>
          <p:nvPr/>
        </p:nvCxnSpPr>
        <p:spPr>
          <a:xfrm flipV="1">
            <a:off x="1039885" y="3314744"/>
            <a:ext cx="1230139" cy="14895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橢圓 14"/>
          <p:cNvSpPr/>
          <p:nvPr/>
        </p:nvSpPr>
        <p:spPr>
          <a:xfrm>
            <a:off x="3485170" y="4601371"/>
            <a:ext cx="772783" cy="772783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baseline="-25000" dirty="0"/>
          </a:p>
        </p:txBody>
      </p:sp>
      <p:grpSp>
        <p:nvGrpSpPr>
          <p:cNvPr id="16" name="群組 15"/>
          <p:cNvGrpSpPr/>
          <p:nvPr/>
        </p:nvGrpSpPr>
        <p:grpSpPr>
          <a:xfrm>
            <a:off x="2334746" y="4737037"/>
            <a:ext cx="520319" cy="520319"/>
            <a:chOff x="3342651" y="3507082"/>
            <a:chExt cx="520319" cy="520319"/>
          </a:xfrm>
        </p:grpSpPr>
        <p:sp>
          <p:nvSpPr>
            <p:cNvPr id="17" name="矩形 16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18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895" name="方程式" r:id="rId10" imgW="3352800" imgH="3352800" progId="Equation.3">
                    <p:embed/>
                  </p:oleObj>
                </mc:Choice>
                <mc:Fallback>
                  <p:oleObj name="方程式" r:id="rId10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9" name="Object 12"/>
          <p:cNvGraphicFramePr>
            <a:graphicFrameLocks noChangeAspect="1"/>
          </p:cNvGraphicFramePr>
          <p:nvPr/>
        </p:nvGraphicFramePr>
        <p:xfrm>
          <a:off x="2963918" y="4422097"/>
          <a:ext cx="458788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6" name="方程式" r:id="rId11" imgW="3962400" imgH="5181600" progId="Equation.3">
                  <p:embed/>
                </p:oleObj>
              </mc:Choice>
              <mc:Fallback>
                <p:oleObj name="方程式" r:id="rId11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3918" y="4422097"/>
                        <a:ext cx="458788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" name="直線單箭頭接點 19"/>
          <p:cNvCxnSpPr/>
          <p:nvPr/>
        </p:nvCxnSpPr>
        <p:spPr>
          <a:xfrm flipV="1">
            <a:off x="2866821" y="5020532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24" idx="3"/>
            <a:endCxn id="17" idx="1"/>
          </p:cNvCxnSpPr>
          <p:nvPr/>
        </p:nvCxnSpPr>
        <p:spPr>
          <a:xfrm flipV="1">
            <a:off x="1081962" y="4997195"/>
            <a:ext cx="125278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endCxn id="17" idx="1"/>
          </p:cNvCxnSpPr>
          <p:nvPr/>
        </p:nvCxnSpPr>
        <p:spPr>
          <a:xfrm>
            <a:off x="1039885" y="3540737"/>
            <a:ext cx="1294861" cy="145645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Object 12"/>
          <p:cNvGraphicFramePr>
            <a:graphicFrameLocks noChangeAspect="1"/>
          </p:cNvGraphicFramePr>
          <p:nvPr/>
        </p:nvGraphicFramePr>
        <p:xfrm>
          <a:off x="659323" y="2914113"/>
          <a:ext cx="423862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7" name="方程式" r:id="rId13" imgW="3657600" imgH="5181600" progId="Equation.3">
                  <p:embed/>
                </p:oleObj>
              </mc:Choice>
              <mc:Fallback>
                <p:oleObj name="方程式" r:id="rId13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9323" y="2914113"/>
                        <a:ext cx="423862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12"/>
          <p:cNvGraphicFramePr>
            <a:graphicFrameLocks noChangeAspect="1"/>
          </p:cNvGraphicFramePr>
          <p:nvPr/>
        </p:nvGraphicFramePr>
        <p:xfrm>
          <a:off x="624762" y="4723587"/>
          <a:ext cx="457200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8" name="方程式" r:id="rId15" imgW="3962400" imgH="5181600" progId="Equation.3">
                  <p:embed/>
                </p:oleObj>
              </mc:Choice>
              <mc:Fallback>
                <p:oleObj name="方程式" r:id="rId15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762" y="4723587"/>
                        <a:ext cx="457200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橢圓 24"/>
          <p:cNvSpPr/>
          <p:nvPr/>
        </p:nvSpPr>
        <p:spPr>
          <a:xfrm>
            <a:off x="7051587" y="3719686"/>
            <a:ext cx="772783" cy="772784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graphicFrame>
        <p:nvGraphicFramePr>
          <p:cNvPr id="26" name="Object 12"/>
          <p:cNvGraphicFramePr>
            <a:graphicFrameLocks noChangeAspect="1"/>
          </p:cNvGraphicFramePr>
          <p:nvPr/>
        </p:nvGraphicFramePr>
        <p:xfrm>
          <a:off x="8258175" y="3898900"/>
          <a:ext cx="38735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9" name="方程式" r:id="rId17" imgW="3352800" imgH="3962400" progId="Equation.3">
                  <p:embed/>
                </p:oleObj>
              </mc:Choice>
              <mc:Fallback>
                <p:oleObj name="方程式" r:id="rId17" imgW="3352800" imgH="3962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58175" y="3898900"/>
                        <a:ext cx="387350" cy="457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" name="群組 26"/>
          <p:cNvGrpSpPr/>
          <p:nvPr/>
        </p:nvGrpSpPr>
        <p:grpSpPr>
          <a:xfrm>
            <a:off x="5917659" y="3860197"/>
            <a:ext cx="520319" cy="520320"/>
            <a:chOff x="3342651" y="3507082"/>
            <a:chExt cx="520319" cy="520319"/>
          </a:xfrm>
        </p:grpSpPr>
        <p:sp>
          <p:nvSpPr>
            <p:cNvPr id="28" name="矩形 27"/>
            <p:cNvSpPr/>
            <p:nvPr/>
          </p:nvSpPr>
          <p:spPr>
            <a:xfrm>
              <a:off x="3342651" y="3507082"/>
              <a:ext cx="520319" cy="52031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aphicFrame>
          <p:nvGraphicFramePr>
            <p:cNvPr id="29" name="Object 12"/>
            <p:cNvGraphicFramePr>
              <a:graphicFrameLocks noChangeAspect="1"/>
            </p:cNvGraphicFramePr>
            <p:nvPr/>
          </p:nvGraphicFramePr>
          <p:xfrm>
            <a:off x="3435128" y="3545009"/>
            <a:ext cx="385763" cy="387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900" name="方程式" r:id="rId19" imgW="3352800" imgH="3352800" progId="Equation.3">
                    <p:embed/>
                  </p:oleObj>
                </mc:Choice>
                <mc:Fallback>
                  <p:oleObj name="方程式" r:id="rId19" imgW="3352800" imgH="3352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5128" y="3545009"/>
                          <a:ext cx="385763" cy="38735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0" name="Object 12"/>
          <p:cNvGraphicFramePr>
            <a:graphicFrameLocks noChangeAspect="1"/>
          </p:cNvGraphicFramePr>
          <p:nvPr/>
        </p:nvGraphicFramePr>
        <p:xfrm>
          <a:off x="6582634" y="3684778"/>
          <a:ext cx="352425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1" name="方程式" r:id="rId20" imgW="3048000" imgH="3048000" progId="Equation.3">
                  <p:embed/>
                </p:oleObj>
              </mc:Choice>
              <mc:Fallback>
                <p:oleObj name="方程式" r:id="rId20" imgW="3048000" imgH="30480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2634" y="3684778"/>
                        <a:ext cx="352425" cy="3508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" name="直線單箭頭接點 30"/>
          <p:cNvCxnSpPr/>
          <p:nvPr/>
        </p:nvCxnSpPr>
        <p:spPr>
          <a:xfrm flipV="1">
            <a:off x="6449673" y="4127859"/>
            <a:ext cx="618349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>
            <a:stCxn id="37" idx="3"/>
            <a:endCxn id="28" idx="1"/>
          </p:cNvCxnSpPr>
          <p:nvPr/>
        </p:nvCxnSpPr>
        <p:spPr>
          <a:xfrm>
            <a:off x="5233797" y="3311924"/>
            <a:ext cx="683860" cy="8084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手繪多邊形 54"/>
          <p:cNvSpPr/>
          <p:nvPr/>
        </p:nvSpPr>
        <p:spPr>
          <a:xfrm>
            <a:off x="3492363" y="3121860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手繪多邊形 55"/>
          <p:cNvSpPr/>
          <p:nvPr/>
        </p:nvSpPr>
        <p:spPr>
          <a:xfrm>
            <a:off x="3563512" y="4804313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/>
          <p:cNvCxnSpPr>
            <a:stCxn id="38" idx="3"/>
            <a:endCxn id="28" idx="1"/>
          </p:cNvCxnSpPr>
          <p:nvPr/>
        </p:nvCxnSpPr>
        <p:spPr>
          <a:xfrm flipV="1">
            <a:off x="5218338" y="4120357"/>
            <a:ext cx="699321" cy="8482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手繪多邊形 82"/>
          <p:cNvSpPr/>
          <p:nvPr/>
        </p:nvSpPr>
        <p:spPr>
          <a:xfrm>
            <a:off x="7154926" y="3888760"/>
            <a:ext cx="534578" cy="385762"/>
          </a:xfrm>
          <a:custGeom>
            <a:avLst/>
            <a:gdLst>
              <a:gd name="connsiteX0" fmla="*/ 0 w 638175"/>
              <a:gd name="connsiteY0" fmla="*/ 409575 h 415258"/>
              <a:gd name="connsiteX1" fmla="*/ 304800 w 638175"/>
              <a:gd name="connsiteY1" fmla="*/ 371475 h 415258"/>
              <a:gd name="connsiteX2" fmla="*/ 409575 w 638175"/>
              <a:gd name="connsiteY2" fmla="*/ 85725 h 415258"/>
              <a:gd name="connsiteX3" fmla="*/ 638175 w 638175"/>
              <a:gd name="connsiteY3" fmla="*/ 0 h 4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175" h="415258">
                <a:moveTo>
                  <a:pt x="0" y="409575"/>
                </a:moveTo>
                <a:cubicBezTo>
                  <a:pt x="118269" y="417512"/>
                  <a:pt x="236538" y="425450"/>
                  <a:pt x="304800" y="371475"/>
                </a:cubicBezTo>
                <a:cubicBezTo>
                  <a:pt x="373062" y="317500"/>
                  <a:pt x="354013" y="147637"/>
                  <a:pt x="409575" y="85725"/>
                </a:cubicBezTo>
                <a:cubicBezTo>
                  <a:pt x="465138" y="23812"/>
                  <a:pt x="551656" y="11906"/>
                  <a:pt x="638175" y="0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字方塊 36"/>
              <p:cNvSpPr txBox="1"/>
              <p:nvPr/>
            </p:nvSpPr>
            <p:spPr>
              <a:xfrm>
                <a:off x="4739249" y="3096480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7" name="文字方塊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9249" y="3096480"/>
                <a:ext cx="494548" cy="430887"/>
              </a:xfrm>
              <a:prstGeom prst="rect">
                <a:avLst/>
              </a:prstGeom>
              <a:blipFill rotWithShape="1">
                <a:blip r:embed="rId22"/>
                <a:stretch>
                  <a:fillRect l="-49" t="-51" r="26" b="-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/>
              <p:cNvSpPr txBox="1"/>
              <p:nvPr/>
            </p:nvSpPr>
            <p:spPr>
              <a:xfrm>
                <a:off x="4723788" y="4753195"/>
                <a:ext cx="494548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8" name="文字方塊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3788" y="4753195"/>
                <a:ext cx="494548" cy="430887"/>
              </a:xfrm>
              <a:prstGeom prst="rect">
                <a:avLst/>
              </a:prstGeom>
              <a:blipFill rotWithShape="1">
                <a:blip r:embed="rId23"/>
                <a:stretch>
                  <a:fillRect l="-5" t="-51" r="109" b="-8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9" name="矩形 38"/>
          <p:cNvSpPr/>
          <p:nvPr/>
        </p:nvSpPr>
        <p:spPr>
          <a:xfrm>
            <a:off x="1226620" y="2766957"/>
            <a:ext cx="3228623" cy="2795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5416903" y="2766957"/>
            <a:ext cx="2545998" cy="2795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文字方塊 40"/>
          <p:cNvSpPr txBox="1"/>
          <p:nvPr/>
        </p:nvSpPr>
        <p:spPr>
          <a:xfrm>
            <a:off x="1121513" y="5574729"/>
            <a:ext cx="346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Feature Transformation 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文字方塊 41"/>
          <p:cNvSpPr txBox="1"/>
          <p:nvPr/>
        </p:nvSpPr>
        <p:spPr>
          <a:xfrm>
            <a:off x="4986523" y="5570866"/>
            <a:ext cx="346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Classification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6029512" y="2940801"/>
            <a:ext cx="1618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“Neuron”</a:t>
            </a:r>
            <a:endParaRPr lang="zh-TW" altLang="en-US" sz="2400" dirty="0"/>
          </a:p>
        </p:txBody>
      </p:sp>
      <p:sp>
        <p:nvSpPr>
          <p:cNvPr id="45" name="矩形 44"/>
          <p:cNvSpPr/>
          <p:nvPr/>
        </p:nvSpPr>
        <p:spPr>
          <a:xfrm>
            <a:off x="3322003" y="6048519"/>
            <a:ext cx="28842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TW" sz="2800" b="1" i="1" u="sng" dirty="0"/>
              <a:t>Neural Network</a:t>
            </a:r>
            <a:endParaRPr lang="zh-TW" altLang="en-US" sz="2800" b="1" i="1" u="sng" dirty="0"/>
          </a:p>
        </p:txBody>
      </p:sp>
      <p:cxnSp>
        <p:nvCxnSpPr>
          <p:cNvPr id="51" name="直線單箭頭接點 50"/>
          <p:cNvCxnSpPr/>
          <p:nvPr/>
        </p:nvCxnSpPr>
        <p:spPr>
          <a:xfrm flipH="1" flipV="1">
            <a:off x="6936102" y="3359890"/>
            <a:ext cx="437651" cy="5975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/>
          <p:cNvSpPr txBox="1"/>
          <p:nvPr/>
        </p:nvSpPr>
        <p:spPr>
          <a:xfrm>
            <a:off x="464530" y="1608449"/>
            <a:ext cx="4311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All the parameters of the logistic regressions are jointly learned.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07315" y="6180455"/>
            <a:ext cx="2319655" cy="5346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神经网络可以看做是多个逻辑回归连接的结果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5" grpId="0"/>
      <p:bldP spid="5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295527"/>
            <a:ext cx="7772400" cy="1316355"/>
          </a:xfrm>
        </p:spPr>
        <p:txBody>
          <a:bodyPr>
            <a:normAutofit/>
          </a:bodyPr>
          <a:lstStyle/>
          <a:p>
            <a:r>
              <a:rPr lang="en-US" altLang="en-US" dirty="0"/>
              <a:t>Deep Learning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群組 128"/>
          <p:cNvGrpSpPr/>
          <p:nvPr/>
        </p:nvGrpSpPr>
        <p:grpSpPr>
          <a:xfrm>
            <a:off x="6906117" y="3813980"/>
            <a:ext cx="458287" cy="831947"/>
            <a:chOff x="10102194" y="1939763"/>
            <a:chExt cx="458287" cy="831947"/>
          </a:xfrm>
        </p:grpSpPr>
        <p:sp>
          <p:nvSpPr>
            <p:cNvPr id="130" name="矩形 129"/>
            <p:cNvSpPr/>
            <p:nvPr/>
          </p:nvSpPr>
          <p:spPr>
            <a:xfrm>
              <a:off x="10102194" y="2322963"/>
              <a:ext cx="458287" cy="44874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48" name="直線單箭頭接點 147"/>
            <p:cNvCxnSpPr/>
            <p:nvPr/>
          </p:nvCxnSpPr>
          <p:spPr>
            <a:xfrm flipV="1">
              <a:off x="10329096" y="1939763"/>
              <a:ext cx="0" cy="38419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群組 104"/>
          <p:cNvGrpSpPr/>
          <p:nvPr/>
        </p:nvGrpSpPr>
        <p:grpSpPr>
          <a:xfrm>
            <a:off x="4676175" y="3786659"/>
            <a:ext cx="458287" cy="831947"/>
            <a:chOff x="10102194" y="1939763"/>
            <a:chExt cx="458287" cy="831947"/>
          </a:xfrm>
        </p:grpSpPr>
        <p:sp>
          <p:nvSpPr>
            <p:cNvPr id="118" name="矩形 117"/>
            <p:cNvSpPr/>
            <p:nvPr/>
          </p:nvSpPr>
          <p:spPr>
            <a:xfrm>
              <a:off x="10102194" y="2322963"/>
              <a:ext cx="458287" cy="44874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2" name="直線單箭頭接點 121"/>
            <p:cNvCxnSpPr/>
            <p:nvPr/>
          </p:nvCxnSpPr>
          <p:spPr>
            <a:xfrm flipV="1">
              <a:off x="10329096" y="1939763"/>
              <a:ext cx="0" cy="38419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/>
              <a:t>Fully Connect Feedforward Network</a:t>
            </a:r>
          </a:p>
        </p:txBody>
      </p:sp>
      <p:cxnSp>
        <p:nvCxnSpPr>
          <p:cNvPr id="13" name="直線單箭頭接點 12"/>
          <p:cNvCxnSpPr/>
          <p:nvPr/>
        </p:nvCxnSpPr>
        <p:spPr>
          <a:xfrm>
            <a:off x="7621463" y="3766881"/>
            <a:ext cx="65565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/>
          <p:nvPr/>
        </p:nvCxnSpPr>
        <p:spPr>
          <a:xfrm>
            <a:off x="7621461" y="2107285"/>
            <a:ext cx="6490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48793" y="1991663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717550" y="3633436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2725104" y="1896413"/>
            <a:ext cx="574158" cy="57415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2713821" y="3444108"/>
            <a:ext cx="574158" cy="57415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橢圓 26"/>
          <p:cNvSpPr/>
          <p:nvPr/>
        </p:nvSpPr>
        <p:spPr>
          <a:xfrm>
            <a:off x="4928526" y="1865715"/>
            <a:ext cx="574158" cy="574158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/>
          <p:cNvSpPr/>
          <p:nvPr/>
        </p:nvSpPr>
        <p:spPr>
          <a:xfrm>
            <a:off x="4947448" y="3438391"/>
            <a:ext cx="574158" cy="574158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/>
          <p:cNvSpPr/>
          <p:nvPr/>
        </p:nvSpPr>
        <p:spPr>
          <a:xfrm>
            <a:off x="7082219" y="1838484"/>
            <a:ext cx="574158" cy="57415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/>
          <p:cNvSpPr/>
          <p:nvPr/>
        </p:nvSpPr>
        <p:spPr>
          <a:xfrm>
            <a:off x="7123909" y="3438391"/>
            <a:ext cx="574158" cy="57415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4" name="群組 83"/>
          <p:cNvGrpSpPr/>
          <p:nvPr/>
        </p:nvGrpSpPr>
        <p:grpSpPr>
          <a:xfrm>
            <a:off x="1108899" y="2172641"/>
            <a:ext cx="1588876" cy="1638300"/>
            <a:chOff x="1013669" y="3459098"/>
            <a:chExt cx="1588876" cy="1638300"/>
          </a:xfrm>
        </p:grpSpPr>
        <p:cxnSp>
          <p:nvCxnSpPr>
            <p:cNvPr id="50" name="直線單箭頭接點 49"/>
            <p:cNvCxnSpPr/>
            <p:nvPr/>
          </p:nvCxnSpPr>
          <p:spPr>
            <a:xfrm flipV="1">
              <a:off x="1013669" y="3507292"/>
              <a:ext cx="1574937" cy="158516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群組 82"/>
            <p:cNvGrpSpPr/>
            <p:nvPr/>
          </p:nvGrpSpPr>
          <p:grpSpPr>
            <a:xfrm>
              <a:off x="1025705" y="3459098"/>
              <a:ext cx="1576840" cy="1638300"/>
              <a:chOff x="1025705" y="3459098"/>
              <a:chExt cx="1576840" cy="1638300"/>
            </a:xfrm>
          </p:grpSpPr>
          <p:cxnSp>
            <p:nvCxnSpPr>
              <p:cNvPr id="48" name="直線單箭頭接點 47"/>
              <p:cNvCxnSpPr/>
              <p:nvPr/>
            </p:nvCxnSpPr>
            <p:spPr>
              <a:xfrm>
                <a:off x="1048081" y="3459098"/>
                <a:ext cx="1548874" cy="160892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單箭頭接點 50"/>
              <p:cNvCxnSpPr/>
              <p:nvPr/>
            </p:nvCxnSpPr>
            <p:spPr>
              <a:xfrm flipV="1">
                <a:off x="1025705" y="50973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單箭頭接點 79"/>
              <p:cNvCxnSpPr/>
              <p:nvPr/>
            </p:nvCxnSpPr>
            <p:spPr>
              <a:xfrm flipV="1">
                <a:off x="1025705" y="34590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5" name="群組 84"/>
          <p:cNvGrpSpPr/>
          <p:nvPr/>
        </p:nvGrpSpPr>
        <p:grpSpPr>
          <a:xfrm>
            <a:off x="3327206" y="2157954"/>
            <a:ext cx="1588876" cy="1638300"/>
            <a:chOff x="1013669" y="3459098"/>
            <a:chExt cx="1588876" cy="1638300"/>
          </a:xfrm>
        </p:grpSpPr>
        <p:cxnSp>
          <p:nvCxnSpPr>
            <p:cNvPr id="86" name="直線單箭頭接點 85"/>
            <p:cNvCxnSpPr/>
            <p:nvPr/>
          </p:nvCxnSpPr>
          <p:spPr>
            <a:xfrm flipV="1">
              <a:off x="1013669" y="3507292"/>
              <a:ext cx="1574937" cy="158516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群組 86"/>
            <p:cNvGrpSpPr/>
            <p:nvPr/>
          </p:nvGrpSpPr>
          <p:grpSpPr>
            <a:xfrm>
              <a:off x="1025705" y="3459098"/>
              <a:ext cx="1576840" cy="1638300"/>
              <a:chOff x="1025705" y="3459098"/>
              <a:chExt cx="1576840" cy="1638300"/>
            </a:xfrm>
          </p:grpSpPr>
          <p:cxnSp>
            <p:nvCxnSpPr>
              <p:cNvPr id="88" name="直線單箭頭接點 87"/>
              <p:cNvCxnSpPr/>
              <p:nvPr/>
            </p:nvCxnSpPr>
            <p:spPr>
              <a:xfrm>
                <a:off x="1048081" y="3459098"/>
                <a:ext cx="1548874" cy="160892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單箭頭接點 88"/>
              <p:cNvCxnSpPr/>
              <p:nvPr/>
            </p:nvCxnSpPr>
            <p:spPr>
              <a:xfrm flipV="1">
                <a:off x="1025705" y="50973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單箭頭接點 89"/>
              <p:cNvCxnSpPr/>
              <p:nvPr/>
            </p:nvCxnSpPr>
            <p:spPr>
              <a:xfrm flipV="1">
                <a:off x="1025705" y="34590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群組 90"/>
          <p:cNvGrpSpPr/>
          <p:nvPr/>
        </p:nvGrpSpPr>
        <p:grpSpPr>
          <a:xfrm>
            <a:off x="5527144" y="2138036"/>
            <a:ext cx="1588876" cy="1638300"/>
            <a:chOff x="1013669" y="3459098"/>
            <a:chExt cx="1588876" cy="1638300"/>
          </a:xfrm>
        </p:grpSpPr>
        <p:cxnSp>
          <p:nvCxnSpPr>
            <p:cNvPr id="92" name="直線單箭頭接點 91"/>
            <p:cNvCxnSpPr/>
            <p:nvPr/>
          </p:nvCxnSpPr>
          <p:spPr>
            <a:xfrm flipV="1">
              <a:off x="1013669" y="3507292"/>
              <a:ext cx="1574937" cy="158516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群組 92"/>
            <p:cNvGrpSpPr/>
            <p:nvPr/>
          </p:nvGrpSpPr>
          <p:grpSpPr>
            <a:xfrm>
              <a:off x="1025705" y="3459098"/>
              <a:ext cx="1576840" cy="1638300"/>
              <a:chOff x="1025705" y="3459098"/>
              <a:chExt cx="1576840" cy="1638300"/>
            </a:xfrm>
          </p:grpSpPr>
          <p:cxnSp>
            <p:nvCxnSpPr>
              <p:cNvPr id="94" name="直線單箭頭接點 93"/>
              <p:cNvCxnSpPr/>
              <p:nvPr/>
            </p:nvCxnSpPr>
            <p:spPr>
              <a:xfrm>
                <a:off x="1048081" y="3459098"/>
                <a:ext cx="1548874" cy="160892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線單箭頭接點 94"/>
              <p:cNvCxnSpPr/>
              <p:nvPr/>
            </p:nvCxnSpPr>
            <p:spPr>
              <a:xfrm flipV="1">
                <a:off x="1025705" y="50973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單箭頭接點 95"/>
              <p:cNvCxnSpPr/>
              <p:nvPr/>
            </p:nvCxnSpPr>
            <p:spPr>
              <a:xfrm flipV="1">
                <a:off x="1025705" y="3459098"/>
                <a:ext cx="1576840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群組 2"/>
          <p:cNvGrpSpPr/>
          <p:nvPr/>
        </p:nvGrpSpPr>
        <p:grpSpPr>
          <a:xfrm>
            <a:off x="3615463" y="4585976"/>
            <a:ext cx="5297714" cy="2078894"/>
            <a:chOff x="3615463" y="4585976"/>
            <a:chExt cx="5297714" cy="2078894"/>
          </a:xfrm>
        </p:grpSpPr>
        <p:sp>
          <p:nvSpPr>
            <p:cNvPr id="137" name="圓角矩形圖說文字 136"/>
            <p:cNvSpPr/>
            <p:nvPr/>
          </p:nvSpPr>
          <p:spPr>
            <a:xfrm>
              <a:off x="3615463" y="4585976"/>
              <a:ext cx="5297714" cy="2078894"/>
            </a:xfrm>
            <a:prstGeom prst="wedgeRoundRectCallout">
              <a:avLst>
                <a:gd name="adj1" fmla="val -59656"/>
                <a:gd name="adj2" fmla="val -163051"/>
                <a:gd name="adj3" fmla="val 16667"/>
              </a:avLst>
            </a:prstGeom>
            <a:solidFill>
              <a:schemeClr val="bg1"/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" name="群組 3"/>
            <p:cNvGrpSpPr/>
            <p:nvPr/>
          </p:nvGrpSpPr>
          <p:grpSpPr>
            <a:xfrm>
              <a:off x="5943645" y="4731685"/>
              <a:ext cx="2743688" cy="1838325"/>
              <a:chOff x="4096343" y="4657321"/>
              <a:chExt cx="2743688" cy="1838325"/>
            </a:xfrm>
          </p:grpSpPr>
          <p:pic>
            <p:nvPicPr>
              <p:cNvPr id="5" name="圖片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96343" y="4657321"/>
                <a:ext cx="2571750" cy="1838325"/>
              </a:xfrm>
              <a:prstGeom prst="rect">
                <a:avLst/>
              </a:prstGeom>
            </p:spPr>
          </p:pic>
          <p:graphicFrame>
            <p:nvGraphicFramePr>
              <p:cNvPr id="6" name="Object 12"/>
              <p:cNvGraphicFramePr>
                <a:graphicFrameLocks noChangeAspect="1"/>
              </p:cNvGraphicFramePr>
              <p:nvPr/>
            </p:nvGraphicFramePr>
            <p:xfrm>
              <a:off x="4474734" y="4768231"/>
              <a:ext cx="717072" cy="48974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197" name="方程式" r:id="rId5" imgW="7620000" imgH="5181600" progId="Equation.3">
                      <p:embed/>
                    </p:oleObj>
                  </mc:Choice>
                  <mc:Fallback>
                    <p:oleObj name="方程式" r:id="rId5" imgW="7620000" imgH="5181600" progId="Equation.3">
                      <p:embed/>
                      <p:pic>
                        <p:nvPicPr>
                          <p:cNvPr id="0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474734" y="4768231"/>
                            <a:ext cx="717072" cy="489740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" name="Object 12"/>
              <p:cNvGraphicFramePr>
                <a:graphicFrameLocks noChangeAspect="1"/>
              </p:cNvGraphicFramePr>
              <p:nvPr/>
            </p:nvGraphicFramePr>
            <p:xfrm>
              <a:off x="6512897" y="6101982"/>
              <a:ext cx="327134" cy="32566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198" name="方程式" r:id="rId7" imgW="3048000" imgH="3048000" progId="Equation.3">
                      <p:embed/>
                    </p:oleObj>
                  </mc:Choice>
                  <mc:Fallback>
                    <p:oleObj name="方程式" r:id="rId7" imgW="3048000" imgH="3048000" progId="Equation.3">
                      <p:embed/>
                      <p:pic>
                        <p:nvPicPr>
                          <p:cNvPr id="0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8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512897" y="6101982"/>
                            <a:ext cx="327134" cy="325661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79" name="Object 12"/>
            <p:cNvGraphicFramePr>
              <a:graphicFrameLocks noChangeAspect="1"/>
            </p:cNvGraphicFramePr>
            <p:nvPr/>
          </p:nvGraphicFramePr>
          <p:xfrm>
            <a:off x="3800520" y="5368768"/>
            <a:ext cx="2143125" cy="9731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9" name="方程式" r:id="rId9" imgW="20726400" imgH="9448800" progId="Equation.3">
                    <p:embed/>
                  </p:oleObj>
                </mc:Choice>
                <mc:Fallback>
                  <p:oleObj name="方程式" r:id="rId9" imgW="20726400" imgH="94488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00520" y="5368768"/>
                          <a:ext cx="2143125" cy="973138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3" name="文字方塊 102"/>
            <p:cNvSpPr txBox="1"/>
            <p:nvPr/>
          </p:nvSpPr>
          <p:spPr>
            <a:xfrm>
              <a:off x="3800520" y="4795570"/>
              <a:ext cx="2463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Sigmoid Function</a:t>
              </a:r>
              <a:endParaRPr lang="zh-TW" altLang="en-US" sz="2400" dirty="0"/>
            </a:p>
          </p:txBody>
        </p:sp>
      </p:grpSp>
      <p:sp>
        <p:nvSpPr>
          <p:cNvPr id="104" name="手繪多邊形 103"/>
          <p:cNvSpPr/>
          <p:nvPr/>
        </p:nvSpPr>
        <p:spPr>
          <a:xfrm>
            <a:off x="2780137" y="3569923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6" name="手繪多邊形 105"/>
          <p:cNvSpPr/>
          <p:nvPr/>
        </p:nvSpPr>
        <p:spPr>
          <a:xfrm>
            <a:off x="2761527" y="1980482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7" name="手繪多邊形 106"/>
          <p:cNvSpPr/>
          <p:nvPr/>
        </p:nvSpPr>
        <p:spPr>
          <a:xfrm>
            <a:off x="4990449" y="1991665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8" name="手繪多邊形 107"/>
          <p:cNvSpPr/>
          <p:nvPr/>
        </p:nvSpPr>
        <p:spPr>
          <a:xfrm>
            <a:off x="5006793" y="3514994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手繪多邊形 108"/>
          <p:cNvSpPr/>
          <p:nvPr/>
        </p:nvSpPr>
        <p:spPr>
          <a:xfrm>
            <a:off x="7139390" y="1930245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手繪多邊形 109"/>
          <p:cNvSpPr/>
          <p:nvPr/>
        </p:nvSpPr>
        <p:spPr>
          <a:xfrm>
            <a:off x="7186477" y="3548429"/>
            <a:ext cx="469900" cy="354083"/>
          </a:xfrm>
          <a:custGeom>
            <a:avLst/>
            <a:gdLst>
              <a:gd name="connsiteX0" fmla="*/ 469900 w 469900"/>
              <a:gd name="connsiteY0" fmla="*/ 5192 h 354083"/>
              <a:gd name="connsiteX1" fmla="*/ 254000 w 469900"/>
              <a:gd name="connsiteY1" fmla="*/ 43292 h 354083"/>
              <a:gd name="connsiteX2" fmla="*/ 139700 w 469900"/>
              <a:gd name="connsiteY2" fmla="*/ 322692 h 354083"/>
              <a:gd name="connsiteX3" fmla="*/ 0 w 469900"/>
              <a:gd name="connsiteY3" fmla="*/ 335392 h 35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00" h="354083">
                <a:moveTo>
                  <a:pt x="469900" y="5192"/>
                </a:moveTo>
                <a:cubicBezTo>
                  <a:pt x="389466" y="-2217"/>
                  <a:pt x="309033" y="-9625"/>
                  <a:pt x="254000" y="43292"/>
                </a:cubicBezTo>
                <a:cubicBezTo>
                  <a:pt x="198967" y="96209"/>
                  <a:pt x="182033" y="274009"/>
                  <a:pt x="139700" y="322692"/>
                </a:cubicBezTo>
                <a:cubicBezTo>
                  <a:pt x="97367" y="371375"/>
                  <a:pt x="48683" y="353383"/>
                  <a:pt x="0" y="335392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文字方塊 110"/>
          <p:cNvSpPr txBox="1"/>
          <p:nvPr/>
        </p:nvSpPr>
        <p:spPr>
          <a:xfrm>
            <a:off x="760961" y="1978210"/>
            <a:ext cx="34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1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12" name="文字方塊 111"/>
          <p:cNvSpPr txBox="1"/>
          <p:nvPr/>
        </p:nvSpPr>
        <p:spPr>
          <a:xfrm>
            <a:off x="655179" y="3577641"/>
            <a:ext cx="4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-1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13" name="文字方塊 112"/>
          <p:cNvSpPr txBox="1"/>
          <p:nvPr/>
        </p:nvSpPr>
        <p:spPr>
          <a:xfrm>
            <a:off x="1707829" y="1693281"/>
            <a:ext cx="34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14" name="文字方塊 113"/>
          <p:cNvSpPr txBox="1"/>
          <p:nvPr/>
        </p:nvSpPr>
        <p:spPr>
          <a:xfrm>
            <a:off x="1874922" y="2281598"/>
            <a:ext cx="441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115" name="文字方塊 114"/>
          <p:cNvSpPr txBox="1"/>
          <p:nvPr/>
        </p:nvSpPr>
        <p:spPr>
          <a:xfrm>
            <a:off x="1572626" y="3798728"/>
            <a:ext cx="715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16" name="文字方塊 115"/>
          <p:cNvSpPr txBox="1"/>
          <p:nvPr/>
        </p:nvSpPr>
        <p:spPr>
          <a:xfrm>
            <a:off x="1724905" y="3228416"/>
            <a:ext cx="715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17" name="矩形 116"/>
          <p:cNvSpPr/>
          <p:nvPr/>
        </p:nvSpPr>
        <p:spPr>
          <a:xfrm>
            <a:off x="2471153" y="2657651"/>
            <a:ext cx="458287" cy="448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9" name="直線單箭頭接點 118"/>
          <p:cNvCxnSpPr/>
          <p:nvPr/>
        </p:nvCxnSpPr>
        <p:spPr>
          <a:xfrm flipV="1">
            <a:off x="2698053" y="2274449"/>
            <a:ext cx="0" cy="38419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文字方塊 119"/>
          <p:cNvSpPr txBox="1"/>
          <p:nvPr/>
        </p:nvSpPr>
        <p:spPr>
          <a:xfrm>
            <a:off x="2494000" y="2644733"/>
            <a:ext cx="441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32" name="矩形 131"/>
          <p:cNvSpPr/>
          <p:nvPr/>
        </p:nvSpPr>
        <p:spPr>
          <a:xfrm>
            <a:off x="2480678" y="4206990"/>
            <a:ext cx="458287" cy="448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3" name="直線單箭頭接點 132"/>
          <p:cNvCxnSpPr/>
          <p:nvPr/>
        </p:nvCxnSpPr>
        <p:spPr>
          <a:xfrm flipV="1">
            <a:off x="2707578" y="3823788"/>
            <a:ext cx="0" cy="38419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文字方塊 133"/>
          <p:cNvSpPr txBox="1"/>
          <p:nvPr/>
        </p:nvSpPr>
        <p:spPr>
          <a:xfrm>
            <a:off x="2497286" y="4200530"/>
            <a:ext cx="441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135" name="文字方塊 134"/>
          <p:cNvSpPr txBox="1"/>
          <p:nvPr/>
        </p:nvSpPr>
        <p:spPr>
          <a:xfrm>
            <a:off x="2410434" y="1640961"/>
            <a:ext cx="430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4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36" name="文字方塊 135"/>
          <p:cNvSpPr txBox="1"/>
          <p:nvPr/>
        </p:nvSpPr>
        <p:spPr>
          <a:xfrm>
            <a:off x="2296396" y="3244828"/>
            <a:ext cx="682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-2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38" name="文字方塊 137"/>
          <p:cNvSpPr txBox="1"/>
          <p:nvPr/>
        </p:nvSpPr>
        <p:spPr>
          <a:xfrm>
            <a:off x="3109050" y="1602029"/>
            <a:ext cx="811642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0.98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39" name="文字方塊 138"/>
          <p:cNvSpPr txBox="1"/>
          <p:nvPr/>
        </p:nvSpPr>
        <p:spPr>
          <a:xfrm>
            <a:off x="3131369" y="3207560"/>
            <a:ext cx="811642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0.12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grpSp>
        <p:nvGrpSpPr>
          <p:cNvPr id="97" name="群組 96"/>
          <p:cNvGrpSpPr/>
          <p:nvPr/>
        </p:nvGrpSpPr>
        <p:grpSpPr>
          <a:xfrm>
            <a:off x="4673797" y="2262336"/>
            <a:ext cx="458287" cy="831947"/>
            <a:chOff x="10102194" y="1939763"/>
            <a:chExt cx="458287" cy="831947"/>
          </a:xfrm>
        </p:grpSpPr>
        <p:sp>
          <p:nvSpPr>
            <p:cNvPr id="98" name="矩形 97"/>
            <p:cNvSpPr/>
            <p:nvPr/>
          </p:nvSpPr>
          <p:spPr>
            <a:xfrm>
              <a:off x="10102194" y="2322963"/>
              <a:ext cx="458287" cy="44874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99" name="直線單箭頭接點 98"/>
            <p:cNvCxnSpPr/>
            <p:nvPr/>
          </p:nvCxnSpPr>
          <p:spPr>
            <a:xfrm flipV="1">
              <a:off x="10329096" y="1939763"/>
              <a:ext cx="0" cy="38419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群組 124"/>
          <p:cNvGrpSpPr/>
          <p:nvPr/>
        </p:nvGrpSpPr>
        <p:grpSpPr>
          <a:xfrm>
            <a:off x="6852037" y="2257144"/>
            <a:ext cx="458287" cy="831947"/>
            <a:chOff x="10102194" y="1939763"/>
            <a:chExt cx="458287" cy="831947"/>
          </a:xfrm>
        </p:grpSpPr>
        <p:sp>
          <p:nvSpPr>
            <p:cNvPr id="126" name="矩形 125"/>
            <p:cNvSpPr/>
            <p:nvPr/>
          </p:nvSpPr>
          <p:spPr>
            <a:xfrm>
              <a:off x="10102194" y="2322963"/>
              <a:ext cx="458287" cy="44874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7" name="直線單箭頭接點 126"/>
            <p:cNvCxnSpPr/>
            <p:nvPr/>
          </p:nvCxnSpPr>
          <p:spPr>
            <a:xfrm flipV="1">
              <a:off x="10329096" y="1939763"/>
              <a:ext cx="0" cy="38419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標題 1"/>
          <p:cNvSpPr>
            <a:spLocks noGrp="1"/>
          </p:cNvSpPr>
          <p:nvPr/>
        </p:nvSpPr>
        <p:spPr>
          <a:xfrm>
            <a:off x="107315" y="6180455"/>
            <a:ext cx="2319655" cy="5346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神经网络可以看做是激活函数为</a:t>
            </a:r>
            <a:r>
              <a:rPr lang="en-US" altLang="zh-CN" sz="1600" dirty="0"/>
              <a:t>sigmoid</a:t>
            </a:r>
            <a:r>
              <a:rPr lang="zh-CN" altLang="en-US" sz="1600" dirty="0"/>
              <a:t>的逻辑回归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3" grpId="0"/>
      <p:bldP spid="114" grpId="0"/>
      <p:bldP spid="115" grpId="0"/>
      <p:bldP spid="116" grpId="0"/>
      <p:bldP spid="120" grpId="0"/>
      <p:bldP spid="134" grpId="0"/>
      <p:bldP spid="135" grpId="0"/>
      <p:bldP spid="136" grpId="0"/>
      <p:bldP spid="138" grpId="0" bldLvl="0" animBg="1"/>
      <p:bldP spid="139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文字方塊 63"/>
          <p:cNvSpPr txBox="1"/>
          <p:nvPr/>
        </p:nvSpPr>
        <p:spPr>
          <a:xfrm>
            <a:off x="5908612" y="5377571"/>
            <a:ext cx="116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Output Layer</a:t>
            </a:r>
            <a:endParaRPr lang="zh-TW" altLang="en-US" sz="2400" b="1" dirty="0"/>
          </a:p>
        </p:txBody>
      </p:sp>
      <p:sp>
        <p:nvSpPr>
          <p:cNvPr id="65" name="文字方塊 64"/>
          <p:cNvSpPr txBox="1"/>
          <p:nvPr/>
        </p:nvSpPr>
        <p:spPr>
          <a:xfrm>
            <a:off x="2955356" y="5725151"/>
            <a:ext cx="2066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Hidden Layers</a:t>
            </a:r>
            <a:endParaRPr lang="zh-TW" altLang="en-US" sz="2400" b="1" dirty="0"/>
          </a:p>
        </p:txBody>
      </p:sp>
      <p:sp>
        <p:nvSpPr>
          <p:cNvPr id="66" name="右大括弧 65"/>
          <p:cNvSpPr/>
          <p:nvPr/>
        </p:nvSpPr>
        <p:spPr>
          <a:xfrm rot="5400000">
            <a:off x="3916276" y="4077877"/>
            <a:ext cx="181728" cy="2939290"/>
          </a:xfrm>
          <a:prstGeom prst="rightBrace">
            <a:avLst>
              <a:gd name="adj1" fmla="val 175868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58"/>
          <p:cNvSpPr/>
          <p:nvPr/>
        </p:nvSpPr>
        <p:spPr>
          <a:xfrm>
            <a:off x="1392904" y="2805583"/>
            <a:ext cx="498951" cy="26250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/>
          <p:cNvSpPr txBox="1"/>
          <p:nvPr/>
        </p:nvSpPr>
        <p:spPr>
          <a:xfrm>
            <a:off x="1192190" y="5382550"/>
            <a:ext cx="928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Input Layer</a:t>
            </a:r>
            <a:endParaRPr lang="zh-TW" altLang="en-US" sz="2400" b="1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/>
              <a:t>Fully Connect Feedforward Network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1065416" y="2323801"/>
            <a:ext cx="1134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7209458" y="2323801"/>
            <a:ext cx="1134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</a:p>
        </p:txBody>
      </p:sp>
      <p:cxnSp>
        <p:nvCxnSpPr>
          <p:cNvPr id="11" name="直線單箭頭接點 10"/>
          <p:cNvCxnSpPr/>
          <p:nvPr/>
        </p:nvCxnSpPr>
        <p:spPr>
          <a:xfrm>
            <a:off x="6505178" y="3826362"/>
            <a:ext cx="101859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>
            <a:off x="6614492" y="5072252"/>
            <a:ext cx="90574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>
            <a:off x="6481292" y="3047559"/>
            <a:ext cx="10503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1461290" y="3523276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1467108" y="2952947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6" name="Object 12"/>
          <p:cNvGraphicFramePr>
            <a:graphicFrameLocks noChangeAspect="1"/>
          </p:cNvGraphicFramePr>
          <p:nvPr/>
        </p:nvGraphicFramePr>
        <p:xfrm>
          <a:off x="1479807" y="2857697"/>
          <a:ext cx="325438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0" name="方程式" r:id="rId4" imgW="3657600" imgH="5181600" progId="Equation.3">
                  <p:embed/>
                </p:oleObj>
              </mc:Choice>
              <mc:Fallback>
                <p:oleObj name="方程式" r:id="rId4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9807" y="2857697"/>
                        <a:ext cx="325438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2"/>
          <p:cNvGraphicFramePr>
            <a:graphicFrameLocks noChangeAspect="1"/>
          </p:cNvGraphicFramePr>
          <p:nvPr/>
        </p:nvGraphicFramePr>
        <p:xfrm>
          <a:off x="1485105" y="3440428"/>
          <a:ext cx="352425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" name="方程式" r:id="rId6" imgW="3962400" imgH="5181600" progId="Equation.3">
                  <p:embed/>
                </p:oleObj>
              </mc:Choice>
              <mc:Fallback>
                <p:oleObj name="方程式" r:id="rId6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5105" y="3440428"/>
                        <a:ext cx="352425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8" name="群組 77"/>
          <p:cNvGrpSpPr/>
          <p:nvPr/>
        </p:nvGrpSpPr>
        <p:grpSpPr>
          <a:xfrm>
            <a:off x="2403577" y="2323801"/>
            <a:ext cx="1134648" cy="3130011"/>
            <a:chOff x="2332137" y="1770729"/>
            <a:chExt cx="1134648" cy="3130011"/>
          </a:xfrm>
        </p:grpSpPr>
        <p:sp>
          <p:nvSpPr>
            <p:cNvPr id="61" name="矩形 60"/>
            <p:cNvSpPr/>
            <p:nvPr/>
          </p:nvSpPr>
          <p:spPr>
            <a:xfrm>
              <a:off x="2504565" y="2224872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2332137" y="1770729"/>
              <a:ext cx="11346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Layer 1</a:t>
              </a:r>
              <a:endParaRPr lang="zh-TW" altLang="en-US" sz="2400" dirty="0"/>
            </a:p>
          </p:txBody>
        </p:sp>
        <p:sp>
          <p:nvSpPr>
            <p:cNvPr id="18" name="橢圓 17"/>
            <p:cNvSpPr/>
            <p:nvPr/>
          </p:nvSpPr>
          <p:spPr>
            <a:xfrm>
              <a:off x="2601675" y="2235874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橢圓 18"/>
            <p:cNvSpPr/>
            <p:nvPr/>
          </p:nvSpPr>
          <p:spPr>
            <a:xfrm>
              <a:off x="2604017" y="3014444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橢圓 19"/>
            <p:cNvSpPr/>
            <p:nvPr/>
          </p:nvSpPr>
          <p:spPr>
            <a:xfrm>
              <a:off x="2592384" y="4242456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 rot="5400000">
              <a:off x="2589637" y="3664749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sp>
        <p:nvSpPr>
          <p:cNvPr id="22" name="矩形 21"/>
          <p:cNvSpPr/>
          <p:nvPr/>
        </p:nvSpPr>
        <p:spPr>
          <a:xfrm>
            <a:off x="1470815" y="4921033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23" name="Object 12"/>
          <p:cNvGraphicFramePr>
            <a:graphicFrameLocks noChangeAspect="1"/>
          </p:cNvGraphicFramePr>
          <p:nvPr/>
        </p:nvGraphicFramePr>
        <p:xfrm>
          <a:off x="1467699" y="4824779"/>
          <a:ext cx="407988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2" name="方程式" r:id="rId8" imgW="4572000" imgH="5486400" progId="Equation.3">
                  <p:embed/>
                </p:oleObj>
              </mc:Choice>
              <mc:Fallback>
                <p:oleObj name="方程式" r:id="rId8" imgW="4572000" imgH="5486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7699" y="4824779"/>
                        <a:ext cx="407988" cy="48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文字方塊 23"/>
          <p:cNvSpPr txBox="1"/>
          <p:nvPr/>
        </p:nvSpPr>
        <p:spPr>
          <a:xfrm rot="5400000">
            <a:off x="1346749" y="4205975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grpSp>
        <p:nvGrpSpPr>
          <p:cNvPr id="79" name="群組 78"/>
          <p:cNvGrpSpPr/>
          <p:nvPr/>
        </p:nvGrpSpPr>
        <p:grpSpPr>
          <a:xfrm>
            <a:off x="3728475" y="2323799"/>
            <a:ext cx="1134648" cy="3113664"/>
            <a:chOff x="3657035" y="1770729"/>
            <a:chExt cx="1134648" cy="3113664"/>
          </a:xfrm>
        </p:grpSpPr>
        <p:sp>
          <p:nvSpPr>
            <p:cNvPr id="62" name="矩形 61"/>
            <p:cNvSpPr/>
            <p:nvPr/>
          </p:nvSpPr>
          <p:spPr>
            <a:xfrm>
              <a:off x="3830151" y="2208525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3657035" y="1770729"/>
              <a:ext cx="11346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Layer 2</a:t>
              </a:r>
              <a:endParaRPr lang="zh-TW" altLang="en-US" sz="2400" dirty="0"/>
            </a:p>
          </p:txBody>
        </p:sp>
        <p:sp>
          <p:nvSpPr>
            <p:cNvPr id="25" name="橢圓 24"/>
            <p:cNvSpPr/>
            <p:nvPr/>
          </p:nvSpPr>
          <p:spPr>
            <a:xfrm>
              <a:off x="3917237" y="2235874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橢圓 25"/>
            <p:cNvSpPr/>
            <p:nvPr/>
          </p:nvSpPr>
          <p:spPr>
            <a:xfrm>
              <a:off x="3919579" y="3014444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橢圓 26"/>
            <p:cNvSpPr/>
            <p:nvPr/>
          </p:nvSpPr>
          <p:spPr>
            <a:xfrm>
              <a:off x="3907946" y="4242456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文字方塊 27"/>
            <p:cNvSpPr txBox="1"/>
            <p:nvPr/>
          </p:nvSpPr>
          <p:spPr>
            <a:xfrm rot="5400000">
              <a:off x="3905199" y="3664749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grpSp>
        <p:nvGrpSpPr>
          <p:cNvPr id="80" name="群組 79"/>
          <p:cNvGrpSpPr/>
          <p:nvPr/>
        </p:nvGrpSpPr>
        <p:grpSpPr>
          <a:xfrm>
            <a:off x="5939821" y="2323801"/>
            <a:ext cx="1134648" cy="3130011"/>
            <a:chOff x="5868381" y="1770729"/>
            <a:chExt cx="1134648" cy="3130011"/>
          </a:xfrm>
        </p:grpSpPr>
        <p:sp>
          <p:nvSpPr>
            <p:cNvPr id="63" name="矩形 62"/>
            <p:cNvSpPr/>
            <p:nvPr/>
          </p:nvSpPr>
          <p:spPr>
            <a:xfrm>
              <a:off x="6046929" y="2224872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5868381" y="1770729"/>
              <a:ext cx="11346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Layer L</a:t>
              </a:r>
              <a:endParaRPr lang="zh-TW" altLang="en-US" sz="2400" dirty="0"/>
            </a:p>
          </p:txBody>
        </p:sp>
        <p:sp>
          <p:nvSpPr>
            <p:cNvPr id="29" name="橢圓 28"/>
            <p:cNvSpPr/>
            <p:nvPr/>
          </p:nvSpPr>
          <p:spPr>
            <a:xfrm>
              <a:off x="6122773" y="2216766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橢圓 29"/>
            <p:cNvSpPr/>
            <p:nvPr/>
          </p:nvSpPr>
          <p:spPr>
            <a:xfrm>
              <a:off x="6125115" y="2976675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橢圓 30"/>
            <p:cNvSpPr/>
            <p:nvPr/>
          </p:nvSpPr>
          <p:spPr>
            <a:xfrm>
              <a:off x="6132143" y="4223348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文字方塊 31"/>
            <p:cNvSpPr txBox="1"/>
            <p:nvPr/>
          </p:nvSpPr>
          <p:spPr>
            <a:xfrm rot="5400000">
              <a:off x="6129396" y="3642478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4671565" y="2744932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4678514" y="3505919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4707530" y="4721254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grpSp>
        <p:nvGrpSpPr>
          <p:cNvPr id="81" name="群組 80"/>
          <p:cNvGrpSpPr/>
          <p:nvPr/>
        </p:nvGrpSpPr>
        <p:grpSpPr>
          <a:xfrm>
            <a:off x="3237984" y="3061277"/>
            <a:ext cx="753037" cy="2028469"/>
            <a:chOff x="3166542" y="2508205"/>
            <a:chExt cx="753037" cy="2028469"/>
          </a:xfrm>
        </p:grpSpPr>
        <p:cxnSp>
          <p:nvCxnSpPr>
            <p:cNvPr id="36" name="直線單箭頭接點 35"/>
            <p:cNvCxnSpPr>
              <a:stCxn id="18" idx="6"/>
              <a:endCxn id="25" idx="2"/>
            </p:cNvCxnSpPr>
            <p:nvPr/>
          </p:nvCxnSpPr>
          <p:spPr>
            <a:xfrm>
              <a:off x="3175833" y="2508205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單箭頭接點 36"/>
            <p:cNvCxnSpPr/>
            <p:nvPr/>
          </p:nvCxnSpPr>
          <p:spPr>
            <a:xfrm>
              <a:off x="3175833" y="3314705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單箭頭接點 37"/>
            <p:cNvCxnSpPr/>
            <p:nvPr/>
          </p:nvCxnSpPr>
          <p:spPr>
            <a:xfrm>
              <a:off x="3166542" y="4536674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單箭頭接點 38"/>
            <p:cNvCxnSpPr>
              <a:stCxn id="19" idx="6"/>
              <a:endCxn id="25" idx="2"/>
            </p:cNvCxnSpPr>
            <p:nvPr/>
          </p:nvCxnSpPr>
          <p:spPr>
            <a:xfrm flipV="1">
              <a:off x="3178175" y="2508205"/>
              <a:ext cx="739062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單箭頭接點 39"/>
            <p:cNvCxnSpPr>
              <a:stCxn id="18" idx="6"/>
              <a:endCxn id="26" idx="2"/>
            </p:cNvCxnSpPr>
            <p:nvPr/>
          </p:nvCxnSpPr>
          <p:spPr>
            <a:xfrm>
              <a:off x="3175833" y="2508205"/>
              <a:ext cx="743746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單箭頭接點 40"/>
            <p:cNvCxnSpPr>
              <a:stCxn id="18" idx="6"/>
              <a:endCxn id="27" idx="2"/>
            </p:cNvCxnSpPr>
            <p:nvPr/>
          </p:nvCxnSpPr>
          <p:spPr>
            <a:xfrm>
              <a:off x="3175833" y="2508205"/>
              <a:ext cx="732113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單箭頭接點 41"/>
            <p:cNvCxnSpPr>
              <a:stCxn id="19" idx="6"/>
              <a:endCxn id="27" idx="2"/>
            </p:cNvCxnSpPr>
            <p:nvPr/>
          </p:nvCxnSpPr>
          <p:spPr>
            <a:xfrm>
              <a:off x="3178175" y="3286775"/>
              <a:ext cx="729771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單箭頭接點 42"/>
            <p:cNvCxnSpPr>
              <a:stCxn id="20" idx="6"/>
              <a:endCxn id="25" idx="2"/>
            </p:cNvCxnSpPr>
            <p:nvPr/>
          </p:nvCxnSpPr>
          <p:spPr>
            <a:xfrm flipV="1">
              <a:off x="3166542" y="2508205"/>
              <a:ext cx="750695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單箭頭接點 43"/>
            <p:cNvCxnSpPr>
              <a:stCxn id="20" idx="6"/>
              <a:endCxn id="26" idx="2"/>
            </p:cNvCxnSpPr>
            <p:nvPr/>
          </p:nvCxnSpPr>
          <p:spPr>
            <a:xfrm flipV="1">
              <a:off x="3166542" y="3286775"/>
              <a:ext cx="753037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5" name="直線單箭頭接點 44"/>
          <p:cNvCxnSpPr>
            <a:endCxn id="18" idx="2"/>
          </p:cNvCxnSpPr>
          <p:nvPr/>
        </p:nvCxnSpPr>
        <p:spPr>
          <a:xfrm flipV="1">
            <a:off x="1813715" y="3076025"/>
            <a:ext cx="859400" cy="299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/>
          <p:cNvCxnSpPr>
            <a:stCxn id="15" idx="3"/>
            <a:endCxn id="19" idx="2"/>
          </p:cNvCxnSpPr>
          <p:nvPr/>
        </p:nvCxnSpPr>
        <p:spPr>
          <a:xfrm>
            <a:off x="1810010" y="3124397"/>
            <a:ext cx="865449" cy="7301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/>
          <p:cNvCxnSpPr>
            <a:stCxn id="15" idx="3"/>
            <a:endCxn id="20" idx="2"/>
          </p:cNvCxnSpPr>
          <p:nvPr/>
        </p:nvCxnSpPr>
        <p:spPr>
          <a:xfrm>
            <a:off x="1810008" y="3124397"/>
            <a:ext cx="853816" cy="195820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>
            <a:stCxn id="17" idx="3"/>
            <a:endCxn id="18" idx="2"/>
          </p:cNvCxnSpPr>
          <p:nvPr/>
        </p:nvCxnSpPr>
        <p:spPr>
          <a:xfrm flipV="1">
            <a:off x="1837530" y="3076023"/>
            <a:ext cx="835587" cy="5953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/>
          <p:cNvCxnSpPr>
            <a:stCxn id="14" idx="3"/>
            <a:endCxn id="19" idx="2"/>
          </p:cNvCxnSpPr>
          <p:nvPr/>
        </p:nvCxnSpPr>
        <p:spPr>
          <a:xfrm>
            <a:off x="1804192" y="3694728"/>
            <a:ext cx="871267" cy="1598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14" idx="3"/>
            <a:endCxn id="20" idx="2"/>
          </p:cNvCxnSpPr>
          <p:nvPr/>
        </p:nvCxnSpPr>
        <p:spPr>
          <a:xfrm>
            <a:off x="1804190" y="3694728"/>
            <a:ext cx="859634" cy="138787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單箭頭接點 50"/>
          <p:cNvCxnSpPr>
            <a:stCxn id="23" idx="3"/>
            <a:endCxn id="18" idx="2"/>
          </p:cNvCxnSpPr>
          <p:nvPr/>
        </p:nvCxnSpPr>
        <p:spPr>
          <a:xfrm flipV="1">
            <a:off x="1875687" y="3076025"/>
            <a:ext cx="797428" cy="19932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單箭頭接點 51"/>
          <p:cNvCxnSpPr>
            <a:stCxn id="23" idx="3"/>
            <a:endCxn id="19" idx="2"/>
          </p:cNvCxnSpPr>
          <p:nvPr/>
        </p:nvCxnSpPr>
        <p:spPr>
          <a:xfrm flipV="1">
            <a:off x="1849320" y="3854593"/>
            <a:ext cx="826139" cy="12146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23" idx="3"/>
            <a:endCxn id="20" idx="2"/>
          </p:cNvCxnSpPr>
          <p:nvPr/>
        </p:nvCxnSpPr>
        <p:spPr>
          <a:xfrm>
            <a:off x="1849318" y="5069199"/>
            <a:ext cx="814506" cy="134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字方塊 53"/>
          <p:cNvSpPr txBox="1"/>
          <p:nvPr/>
        </p:nvSpPr>
        <p:spPr>
          <a:xfrm rot="5400000">
            <a:off x="7473856" y="4226520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55" name="文字方塊 54"/>
          <p:cNvSpPr txBox="1"/>
          <p:nvPr/>
        </p:nvSpPr>
        <p:spPr>
          <a:xfrm>
            <a:off x="7542949" y="2707699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y</a:t>
            </a:r>
            <a:r>
              <a:rPr lang="en-US" altLang="zh-TW" sz="2800" baseline="-25000" dirty="0"/>
              <a:t>1</a:t>
            </a:r>
            <a:endParaRPr lang="zh-TW" altLang="en-US" sz="2800" baseline="-25000" dirty="0"/>
          </a:p>
        </p:txBody>
      </p:sp>
      <p:sp>
        <p:nvSpPr>
          <p:cNvPr id="56" name="文字方塊 55"/>
          <p:cNvSpPr txBox="1"/>
          <p:nvPr/>
        </p:nvSpPr>
        <p:spPr>
          <a:xfrm>
            <a:off x="7531666" y="3505919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y</a:t>
            </a:r>
            <a:r>
              <a:rPr lang="en-US" altLang="zh-TW" sz="2800" baseline="-25000" dirty="0"/>
              <a:t>2</a:t>
            </a:r>
            <a:endParaRPr lang="zh-TW" altLang="en-US" sz="2800" baseline="-25000" dirty="0"/>
          </a:p>
        </p:txBody>
      </p:sp>
      <p:sp>
        <p:nvSpPr>
          <p:cNvPr id="57" name="文字方塊 56"/>
          <p:cNvSpPr txBox="1"/>
          <p:nvPr/>
        </p:nvSpPr>
        <p:spPr>
          <a:xfrm>
            <a:off x="7531666" y="4772151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y</a:t>
            </a:r>
            <a:r>
              <a:rPr lang="en-US" altLang="zh-TW" sz="2800" baseline="-25000" dirty="0" err="1"/>
              <a:t>M</a:t>
            </a:r>
            <a:endParaRPr lang="zh-TW" altLang="en-US" sz="2800" baseline="-25000" dirty="0"/>
          </a:p>
        </p:txBody>
      </p:sp>
      <p:grpSp>
        <p:nvGrpSpPr>
          <p:cNvPr id="82" name="群組 81"/>
          <p:cNvGrpSpPr/>
          <p:nvPr/>
        </p:nvGrpSpPr>
        <p:grpSpPr>
          <a:xfrm>
            <a:off x="5428536" y="3068886"/>
            <a:ext cx="753037" cy="2013721"/>
            <a:chOff x="5357094" y="2515814"/>
            <a:chExt cx="753037" cy="2013721"/>
          </a:xfrm>
        </p:grpSpPr>
        <p:cxnSp>
          <p:nvCxnSpPr>
            <p:cNvPr id="67" name="直線單箭頭接點 66"/>
            <p:cNvCxnSpPr/>
            <p:nvPr/>
          </p:nvCxnSpPr>
          <p:spPr>
            <a:xfrm>
              <a:off x="5366385" y="2515814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/>
            <p:cNvCxnSpPr/>
            <p:nvPr/>
          </p:nvCxnSpPr>
          <p:spPr>
            <a:xfrm>
              <a:off x="5366385" y="3307566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/>
            <p:cNvCxnSpPr/>
            <p:nvPr/>
          </p:nvCxnSpPr>
          <p:spPr>
            <a:xfrm>
              <a:off x="5357094" y="4529535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單箭頭接點 71"/>
            <p:cNvCxnSpPr/>
            <p:nvPr/>
          </p:nvCxnSpPr>
          <p:spPr>
            <a:xfrm flipV="1">
              <a:off x="5368727" y="2515814"/>
              <a:ext cx="739062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單箭頭接點 72"/>
            <p:cNvCxnSpPr/>
            <p:nvPr/>
          </p:nvCxnSpPr>
          <p:spPr>
            <a:xfrm>
              <a:off x="5366385" y="2515814"/>
              <a:ext cx="743746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單箭頭接點 73"/>
            <p:cNvCxnSpPr/>
            <p:nvPr/>
          </p:nvCxnSpPr>
          <p:spPr>
            <a:xfrm>
              <a:off x="5366385" y="2515814"/>
              <a:ext cx="732113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線單箭頭接點 74"/>
            <p:cNvCxnSpPr/>
            <p:nvPr/>
          </p:nvCxnSpPr>
          <p:spPr>
            <a:xfrm>
              <a:off x="5368727" y="3294384"/>
              <a:ext cx="729771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單箭頭接點 75"/>
            <p:cNvCxnSpPr/>
            <p:nvPr/>
          </p:nvCxnSpPr>
          <p:spPr>
            <a:xfrm flipV="1">
              <a:off x="5357094" y="2515814"/>
              <a:ext cx="750695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單箭頭接點 76"/>
            <p:cNvCxnSpPr/>
            <p:nvPr/>
          </p:nvCxnSpPr>
          <p:spPr>
            <a:xfrm flipV="1">
              <a:off x="5357094" y="3294384"/>
              <a:ext cx="753037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字方塊 2"/>
          <p:cNvSpPr txBox="1"/>
          <p:nvPr/>
        </p:nvSpPr>
        <p:spPr>
          <a:xfrm>
            <a:off x="5056193" y="1718916"/>
            <a:ext cx="1181585" cy="46166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neuron</a:t>
            </a:r>
            <a:endParaRPr lang="zh-TW" altLang="en-US" sz="2400" dirty="0"/>
          </a:p>
        </p:txBody>
      </p:sp>
      <p:cxnSp>
        <p:nvCxnSpPr>
          <p:cNvPr id="10" name="直線單箭頭接點 9"/>
          <p:cNvCxnSpPr>
            <a:endCxn id="3" idx="2"/>
          </p:cNvCxnSpPr>
          <p:nvPr/>
        </p:nvCxnSpPr>
        <p:spPr>
          <a:xfrm flipV="1">
            <a:off x="4231064" y="2180579"/>
            <a:ext cx="1415920" cy="943818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標題 1"/>
          <p:cNvSpPr>
            <a:spLocks noGrp="1"/>
          </p:cNvSpPr>
          <p:nvPr/>
        </p:nvSpPr>
        <p:spPr>
          <a:xfrm>
            <a:off x="107315" y="6180455"/>
            <a:ext cx="2319655" cy="5346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神经网络的隐藏层本质上就是特征提取器</a:t>
            </a:r>
            <a:endParaRPr lang="en-US" altLang="zh-CN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66" grpId="0" bldLvl="0" animBg="1"/>
      <p:bldP spid="59" grpId="0" bldLvl="0" animBg="1"/>
      <p:bldP spid="60" grpId="0"/>
      <p:bldP spid="7" grpId="0"/>
      <p:bldP spid="8" grpId="0"/>
      <p:bldP spid="14" grpId="0" bldLvl="0" animBg="1"/>
      <p:bldP spid="15" grpId="0" bldLvl="0" animBg="1"/>
      <p:bldP spid="22" grpId="0" bldLvl="0" animBg="1"/>
      <p:bldP spid="24" grpId="0"/>
      <p:bldP spid="33" grpId="0"/>
      <p:bldP spid="34" grpId="0"/>
      <p:bldP spid="35" grpId="0"/>
      <p:bldP spid="54" grpId="0"/>
      <p:bldP spid="55" grpId="0"/>
      <p:bldP spid="56" grpId="0"/>
      <p:bldP spid="57" grpId="0"/>
      <p:bldP spid="3" grpId="0" bldLvl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/>
              <a:t>Output Layer as </a:t>
            </a:r>
            <a:r>
              <a:rPr lang="en-US" altLang="zh-TW" sz="3600" b="1" dirty="0"/>
              <a:t>Multi-Class Classifier</a:t>
            </a:r>
          </a:p>
        </p:txBody>
      </p:sp>
      <p:sp>
        <p:nvSpPr>
          <p:cNvPr id="55" name="矩形 54"/>
          <p:cNvSpPr/>
          <p:nvPr/>
        </p:nvSpPr>
        <p:spPr>
          <a:xfrm>
            <a:off x="1234937" y="2674551"/>
            <a:ext cx="498951" cy="26250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9" name="直線單箭頭接點 58"/>
          <p:cNvCxnSpPr/>
          <p:nvPr/>
        </p:nvCxnSpPr>
        <p:spPr>
          <a:xfrm>
            <a:off x="6347211" y="3695330"/>
            <a:ext cx="101859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單箭頭接點 59"/>
          <p:cNvCxnSpPr/>
          <p:nvPr/>
        </p:nvCxnSpPr>
        <p:spPr>
          <a:xfrm>
            <a:off x="6456525" y="4941220"/>
            <a:ext cx="90574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60"/>
          <p:cNvCxnSpPr/>
          <p:nvPr/>
        </p:nvCxnSpPr>
        <p:spPr>
          <a:xfrm>
            <a:off x="6323325" y="2916527"/>
            <a:ext cx="10503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303323" y="3392244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/>
        </p:nvSpPr>
        <p:spPr>
          <a:xfrm>
            <a:off x="1309141" y="2821915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6" name="群組 65"/>
          <p:cNvGrpSpPr/>
          <p:nvPr/>
        </p:nvGrpSpPr>
        <p:grpSpPr>
          <a:xfrm>
            <a:off x="2418038" y="2646910"/>
            <a:ext cx="746342" cy="2675868"/>
            <a:chOff x="2504565" y="2224872"/>
            <a:chExt cx="746342" cy="2675868"/>
          </a:xfrm>
        </p:grpSpPr>
        <p:sp>
          <p:nvSpPr>
            <p:cNvPr id="67" name="矩形 66"/>
            <p:cNvSpPr/>
            <p:nvPr/>
          </p:nvSpPr>
          <p:spPr>
            <a:xfrm>
              <a:off x="2504565" y="2224872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橢圓 68"/>
            <p:cNvSpPr/>
            <p:nvPr/>
          </p:nvSpPr>
          <p:spPr>
            <a:xfrm>
              <a:off x="2601675" y="2235874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橢圓 69"/>
            <p:cNvSpPr/>
            <p:nvPr/>
          </p:nvSpPr>
          <p:spPr>
            <a:xfrm>
              <a:off x="2604017" y="3014444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橢圓 70"/>
            <p:cNvSpPr/>
            <p:nvPr/>
          </p:nvSpPr>
          <p:spPr>
            <a:xfrm>
              <a:off x="2592384" y="4242456"/>
              <a:ext cx="574158" cy="57415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文字方塊 71"/>
            <p:cNvSpPr txBox="1"/>
            <p:nvPr/>
          </p:nvSpPr>
          <p:spPr>
            <a:xfrm rot="5400000">
              <a:off x="2589637" y="3664749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sp>
        <p:nvSpPr>
          <p:cNvPr id="73" name="矩形 72"/>
          <p:cNvSpPr/>
          <p:nvPr/>
        </p:nvSpPr>
        <p:spPr>
          <a:xfrm>
            <a:off x="1312848" y="4790001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文字方塊 74"/>
          <p:cNvSpPr txBox="1"/>
          <p:nvPr/>
        </p:nvSpPr>
        <p:spPr>
          <a:xfrm rot="5400000">
            <a:off x="1188782" y="4074943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grpSp>
        <p:nvGrpSpPr>
          <p:cNvPr id="83" name="群組 82"/>
          <p:cNvGrpSpPr/>
          <p:nvPr/>
        </p:nvGrpSpPr>
        <p:grpSpPr>
          <a:xfrm>
            <a:off x="5960402" y="2638804"/>
            <a:ext cx="746342" cy="2683974"/>
            <a:chOff x="6046929" y="2216766"/>
            <a:chExt cx="746342" cy="2683974"/>
          </a:xfrm>
        </p:grpSpPr>
        <p:sp>
          <p:nvSpPr>
            <p:cNvPr id="84" name="矩形 83"/>
            <p:cNvSpPr/>
            <p:nvPr/>
          </p:nvSpPr>
          <p:spPr>
            <a:xfrm>
              <a:off x="6046929" y="2224872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6" name="橢圓 85"/>
            <p:cNvSpPr/>
            <p:nvPr/>
          </p:nvSpPr>
          <p:spPr>
            <a:xfrm>
              <a:off x="6122773" y="2216766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橢圓 86"/>
            <p:cNvSpPr/>
            <p:nvPr/>
          </p:nvSpPr>
          <p:spPr>
            <a:xfrm>
              <a:off x="6125115" y="2976675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橢圓 87"/>
            <p:cNvSpPr/>
            <p:nvPr/>
          </p:nvSpPr>
          <p:spPr>
            <a:xfrm>
              <a:off x="6132143" y="4223348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文字方塊 88"/>
            <p:cNvSpPr txBox="1"/>
            <p:nvPr/>
          </p:nvSpPr>
          <p:spPr>
            <a:xfrm rot="5400000">
              <a:off x="6129396" y="3642478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sp>
        <p:nvSpPr>
          <p:cNvPr id="90" name="文字方塊 89"/>
          <p:cNvSpPr txBox="1"/>
          <p:nvPr/>
        </p:nvSpPr>
        <p:spPr>
          <a:xfrm>
            <a:off x="3106470" y="2613900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91" name="文字方塊 90"/>
          <p:cNvSpPr txBox="1"/>
          <p:nvPr/>
        </p:nvSpPr>
        <p:spPr>
          <a:xfrm>
            <a:off x="3113419" y="3374887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92" name="文字方塊 91"/>
          <p:cNvSpPr txBox="1"/>
          <p:nvPr/>
        </p:nvSpPr>
        <p:spPr>
          <a:xfrm>
            <a:off x="3142435" y="4590222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grpSp>
        <p:nvGrpSpPr>
          <p:cNvPr id="127" name="群組 126"/>
          <p:cNvGrpSpPr/>
          <p:nvPr/>
        </p:nvGrpSpPr>
        <p:grpSpPr>
          <a:xfrm>
            <a:off x="3819496" y="2630101"/>
            <a:ext cx="1409951" cy="2675868"/>
            <a:chOff x="3237982" y="2761595"/>
            <a:chExt cx="1409951" cy="2675868"/>
          </a:xfrm>
        </p:grpSpPr>
        <p:grpSp>
          <p:nvGrpSpPr>
            <p:cNvPr id="76" name="群組 75"/>
            <p:cNvGrpSpPr/>
            <p:nvPr/>
          </p:nvGrpSpPr>
          <p:grpSpPr>
            <a:xfrm>
              <a:off x="3901591" y="2761595"/>
              <a:ext cx="746342" cy="2675868"/>
              <a:chOff x="3830151" y="2208525"/>
              <a:chExt cx="746342" cy="2675868"/>
            </a:xfrm>
          </p:grpSpPr>
          <p:sp>
            <p:nvSpPr>
              <p:cNvPr id="77" name="矩形 76"/>
              <p:cNvSpPr/>
              <p:nvPr/>
            </p:nvSpPr>
            <p:spPr>
              <a:xfrm>
                <a:off x="3830151" y="2208525"/>
                <a:ext cx="746342" cy="267586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9" name="橢圓 78"/>
              <p:cNvSpPr/>
              <p:nvPr/>
            </p:nvSpPr>
            <p:spPr>
              <a:xfrm>
                <a:off x="3917237" y="2235874"/>
                <a:ext cx="574158" cy="574158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0" name="橢圓 79"/>
              <p:cNvSpPr/>
              <p:nvPr/>
            </p:nvSpPr>
            <p:spPr>
              <a:xfrm>
                <a:off x="3919579" y="3014444"/>
                <a:ext cx="574158" cy="574158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1" name="橢圓 80"/>
              <p:cNvSpPr/>
              <p:nvPr/>
            </p:nvSpPr>
            <p:spPr>
              <a:xfrm>
                <a:off x="3907946" y="4242456"/>
                <a:ext cx="574158" cy="574158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2" name="文字方塊 81"/>
              <p:cNvSpPr txBox="1"/>
              <p:nvPr/>
            </p:nvSpPr>
            <p:spPr>
              <a:xfrm rot="5400000">
                <a:off x="3905199" y="3664749"/>
                <a:ext cx="76925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</p:grpSp>
        <p:grpSp>
          <p:nvGrpSpPr>
            <p:cNvPr id="93" name="群組 92"/>
            <p:cNvGrpSpPr/>
            <p:nvPr/>
          </p:nvGrpSpPr>
          <p:grpSpPr>
            <a:xfrm>
              <a:off x="3237982" y="3061275"/>
              <a:ext cx="753037" cy="2028469"/>
              <a:chOff x="3166542" y="2508205"/>
              <a:chExt cx="753037" cy="2028469"/>
            </a:xfrm>
          </p:grpSpPr>
          <p:cxnSp>
            <p:nvCxnSpPr>
              <p:cNvPr id="94" name="直線單箭頭接點 93"/>
              <p:cNvCxnSpPr>
                <a:stCxn id="69" idx="6"/>
                <a:endCxn id="79" idx="2"/>
              </p:cNvCxnSpPr>
              <p:nvPr/>
            </p:nvCxnSpPr>
            <p:spPr>
              <a:xfrm>
                <a:off x="3175833" y="2508205"/>
                <a:ext cx="74140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線單箭頭接點 94"/>
              <p:cNvCxnSpPr/>
              <p:nvPr/>
            </p:nvCxnSpPr>
            <p:spPr>
              <a:xfrm>
                <a:off x="3175833" y="3314705"/>
                <a:ext cx="74140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單箭頭接點 95"/>
              <p:cNvCxnSpPr/>
              <p:nvPr/>
            </p:nvCxnSpPr>
            <p:spPr>
              <a:xfrm>
                <a:off x="3166542" y="4536674"/>
                <a:ext cx="74140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線單箭頭接點 96"/>
              <p:cNvCxnSpPr>
                <a:stCxn id="70" idx="6"/>
                <a:endCxn id="79" idx="2"/>
              </p:cNvCxnSpPr>
              <p:nvPr/>
            </p:nvCxnSpPr>
            <p:spPr>
              <a:xfrm flipV="1">
                <a:off x="3178175" y="2508205"/>
                <a:ext cx="739062" cy="77857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線單箭頭接點 97"/>
              <p:cNvCxnSpPr>
                <a:stCxn id="69" idx="6"/>
                <a:endCxn id="80" idx="2"/>
              </p:cNvCxnSpPr>
              <p:nvPr/>
            </p:nvCxnSpPr>
            <p:spPr>
              <a:xfrm>
                <a:off x="3175833" y="2508205"/>
                <a:ext cx="743746" cy="77857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單箭頭接點 98"/>
              <p:cNvCxnSpPr>
                <a:stCxn id="69" idx="6"/>
                <a:endCxn id="81" idx="2"/>
              </p:cNvCxnSpPr>
              <p:nvPr/>
            </p:nvCxnSpPr>
            <p:spPr>
              <a:xfrm>
                <a:off x="3175833" y="2508205"/>
                <a:ext cx="732113" cy="2006582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線單箭頭接點 99"/>
              <p:cNvCxnSpPr>
                <a:stCxn id="70" idx="6"/>
                <a:endCxn id="81" idx="2"/>
              </p:cNvCxnSpPr>
              <p:nvPr/>
            </p:nvCxnSpPr>
            <p:spPr>
              <a:xfrm>
                <a:off x="3178175" y="3286775"/>
                <a:ext cx="729771" cy="1228012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線單箭頭接點 100"/>
              <p:cNvCxnSpPr>
                <a:stCxn id="71" idx="6"/>
                <a:endCxn id="79" idx="2"/>
              </p:cNvCxnSpPr>
              <p:nvPr/>
            </p:nvCxnSpPr>
            <p:spPr>
              <a:xfrm flipV="1">
                <a:off x="3166542" y="2508205"/>
                <a:ext cx="750695" cy="2006582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線單箭頭接點 101"/>
              <p:cNvCxnSpPr>
                <a:stCxn id="71" idx="6"/>
                <a:endCxn id="80" idx="2"/>
              </p:cNvCxnSpPr>
              <p:nvPr/>
            </p:nvCxnSpPr>
            <p:spPr>
              <a:xfrm flipV="1">
                <a:off x="3166542" y="3286775"/>
                <a:ext cx="753037" cy="1228012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03" name="直線單箭頭接點 102"/>
          <p:cNvCxnSpPr>
            <a:endCxn id="69" idx="2"/>
          </p:cNvCxnSpPr>
          <p:nvPr/>
        </p:nvCxnSpPr>
        <p:spPr>
          <a:xfrm flipV="1">
            <a:off x="1655748" y="2944993"/>
            <a:ext cx="859400" cy="299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單箭頭接點 103"/>
          <p:cNvCxnSpPr>
            <a:stCxn id="63" idx="3"/>
            <a:endCxn id="70" idx="2"/>
          </p:cNvCxnSpPr>
          <p:nvPr/>
        </p:nvCxnSpPr>
        <p:spPr>
          <a:xfrm>
            <a:off x="1652043" y="2993365"/>
            <a:ext cx="865449" cy="7301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單箭頭接點 104"/>
          <p:cNvCxnSpPr>
            <a:stCxn id="63" idx="3"/>
            <a:endCxn id="71" idx="2"/>
          </p:cNvCxnSpPr>
          <p:nvPr/>
        </p:nvCxnSpPr>
        <p:spPr>
          <a:xfrm>
            <a:off x="1652041" y="2993365"/>
            <a:ext cx="853816" cy="195820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單箭頭接點 105"/>
          <p:cNvCxnSpPr>
            <a:endCxn id="69" idx="2"/>
          </p:cNvCxnSpPr>
          <p:nvPr/>
        </p:nvCxnSpPr>
        <p:spPr>
          <a:xfrm flipV="1">
            <a:off x="1679563" y="2944991"/>
            <a:ext cx="835587" cy="5953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/>
          <p:cNvCxnSpPr>
            <a:stCxn id="62" idx="3"/>
            <a:endCxn id="70" idx="2"/>
          </p:cNvCxnSpPr>
          <p:nvPr/>
        </p:nvCxnSpPr>
        <p:spPr>
          <a:xfrm>
            <a:off x="1646225" y="3563696"/>
            <a:ext cx="871267" cy="1598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單箭頭接點 107"/>
          <p:cNvCxnSpPr>
            <a:stCxn id="62" idx="3"/>
            <a:endCxn id="71" idx="2"/>
          </p:cNvCxnSpPr>
          <p:nvPr/>
        </p:nvCxnSpPr>
        <p:spPr>
          <a:xfrm>
            <a:off x="1646223" y="3563696"/>
            <a:ext cx="859634" cy="138787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單箭頭接點 108"/>
          <p:cNvCxnSpPr>
            <a:endCxn id="69" idx="2"/>
          </p:cNvCxnSpPr>
          <p:nvPr/>
        </p:nvCxnSpPr>
        <p:spPr>
          <a:xfrm flipV="1">
            <a:off x="1717720" y="2944993"/>
            <a:ext cx="797428" cy="19932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線單箭頭接點 109"/>
          <p:cNvCxnSpPr>
            <a:endCxn id="70" idx="2"/>
          </p:cNvCxnSpPr>
          <p:nvPr/>
        </p:nvCxnSpPr>
        <p:spPr>
          <a:xfrm flipV="1">
            <a:off x="1691353" y="3723561"/>
            <a:ext cx="826139" cy="12146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線單箭頭接點 110"/>
          <p:cNvCxnSpPr>
            <a:endCxn id="71" idx="2"/>
          </p:cNvCxnSpPr>
          <p:nvPr/>
        </p:nvCxnSpPr>
        <p:spPr>
          <a:xfrm>
            <a:off x="1691351" y="4938167"/>
            <a:ext cx="814506" cy="134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字方塊 111"/>
          <p:cNvSpPr txBox="1"/>
          <p:nvPr/>
        </p:nvSpPr>
        <p:spPr>
          <a:xfrm rot="5400000">
            <a:off x="7315889" y="4095488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113" name="文字方塊 112"/>
          <p:cNvSpPr txBox="1"/>
          <p:nvPr/>
        </p:nvSpPr>
        <p:spPr>
          <a:xfrm>
            <a:off x="7384982" y="2576667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y</a:t>
            </a:r>
            <a:r>
              <a:rPr lang="en-US" altLang="zh-TW" sz="2800" baseline="-25000" dirty="0"/>
              <a:t>1</a:t>
            </a:r>
            <a:endParaRPr lang="zh-TW" altLang="en-US" sz="2800" baseline="-25000" dirty="0"/>
          </a:p>
        </p:txBody>
      </p:sp>
      <p:sp>
        <p:nvSpPr>
          <p:cNvPr id="114" name="文字方塊 113"/>
          <p:cNvSpPr txBox="1"/>
          <p:nvPr/>
        </p:nvSpPr>
        <p:spPr>
          <a:xfrm>
            <a:off x="7373699" y="3374887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y</a:t>
            </a:r>
            <a:r>
              <a:rPr lang="en-US" altLang="zh-TW" sz="2800" baseline="-25000" dirty="0"/>
              <a:t>2</a:t>
            </a:r>
            <a:endParaRPr lang="zh-TW" altLang="en-US" sz="2800" baseline="-25000" dirty="0"/>
          </a:p>
        </p:txBody>
      </p:sp>
      <p:sp>
        <p:nvSpPr>
          <p:cNvPr id="115" name="文字方塊 114"/>
          <p:cNvSpPr txBox="1"/>
          <p:nvPr/>
        </p:nvSpPr>
        <p:spPr>
          <a:xfrm>
            <a:off x="7373699" y="4641119"/>
            <a:ext cx="631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y</a:t>
            </a:r>
            <a:r>
              <a:rPr lang="en-US" altLang="zh-TW" sz="2800" baseline="-25000" dirty="0" err="1"/>
              <a:t>M</a:t>
            </a:r>
            <a:endParaRPr lang="zh-TW" altLang="en-US" sz="2800" baseline="-25000" dirty="0"/>
          </a:p>
        </p:txBody>
      </p:sp>
      <p:grpSp>
        <p:nvGrpSpPr>
          <p:cNvPr id="116" name="群組 115"/>
          <p:cNvGrpSpPr/>
          <p:nvPr/>
        </p:nvGrpSpPr>
        <p:grpSpPr>
          <a:xfrm>
            <a:off x="5270569" y="2937854"/>
            <a:ext cx="753037" cy="2013721"/>
            <a:chOff x="5357094" y="2515814"/>
            <a:chExt cx="753037" cy="2013721"/>
          </a:xfrm>
        </p:grpSpPr>
        <p:cxnSp>
          <p:nvCxnSpPr>
            <p:cNvPr id="117" name="直線單箭頭接點 116"/>
            <p:cNvCxnSpPr/>
            <p:nvPr/>
          </p:nvCxnSpPr>
          <p:spPr>
            <a:xfrm>
              <a:off x="5366385" y="2515814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單箭頭接點 117"/>
            <p:cNvCxnSpPr/>
            <p:nvPr/>
          </p:nvCxnSpPr>
          <p:spPr>
            <a:xfrm>
              <a:off x="5366385" y="3307566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單箭頭接點 118"/>
            <p:cNvCxnSpPr/>
            <p:nvPr/>
          </p:nvCxnSpPr>
          <p:spPr>
            <a:xfrm>
              <a:off x="5357094" y="4529535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單箭頭接點 119"/>
            <p:cNvCxnSpPr/>
            <p:nvPr/>
          </p:nvCxnSpPr>
          <p:spPr>
            <a:xfrm flipV="1">
              <a:off x="5368727" y="2515814"/>
              <a:ext cx="739062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單箭頭接點 120"/>
            <p:cNvCxnSpPr/>
            <p:nvPr/>
          </p:nvCxnSpPr>
          <p:spPr>
            <a:xfrm>
              <a:off x="5366385" y="2515814"/>
              <a:ext cx="743746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單箭頭接點 121"/>
            <p:cNvCxnSpPr/>
            <p:nvPr/>
          </p:nvCxnSpPr>
          <p:spPr>
            <a:xfrm>
              <a:off x="5366385" y="2515814"/>
              <a:ext cx="732113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線單箭頭接點 122"/>
            <p:cNvCxnSpPr/>
            <p:nvPr/>
          </p:nvCxnSpPr>
          <p:spPr>
            <a:xfrm>
              <a:off x="5368727" y="3294384"/>
              <a:ext cx="729771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線單箭頭接點 123"/>
            <p:cNvCxnSpPr/>
            <p:nvPr/>
          </p:nvCxnSpPr>
          <p:spPr>
            <a:xfrm flipV="1">
              <a:off x="5357094" y="2515814"/>
              <a:ext cx="750695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線單箭頭接點 124"/>
            <p:cNvCxnSpPr/>
            <p:nvPr/>
          </p:nvCxnSpPr>
          <p:spPr>
            <a:xfrm flipV="1">
              <a:off x="5357094" y="3294384"/>
              <a:ext cx="753037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29" name="Object 12"/>
          <p:cNvGraphicFramePr>
            <a:graphicFrameLocks noChangeAspect="1"/>
          </p:cNvGraphicFramePr>
          <p:nvPr/>
        </p:nvGraphicFramePr>
        <p:xfrm>
          <a:off x="4964111" y="4410574"/>
          <a:ext cx="433387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7" name="方程式" r:id="rId4" imgW="4876800" imgH="5181600" progId="Equation.3">
                  <p:embed/>
                </p:oleObj>
              </mc:Choice>
              <mc:Fallback>
                <p:oleObj name="方程式" r:id="rId4" imgW="48768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64111" y="4410574"/>
                        <a:ext cx="433387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" name="文字方塊 129"/>
          <p:cNvSpPr txBox="1"/>
          <p:nvPr/>
        </p:nvSpPr>
        <p:spPr>
          <a:xfrm>
            <a:off x="5764281" y="5348861"/>
            <a:ext cx="116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Output Layer</a:t>
            </a:r>
            <a:endParaRPr lang="zh-TW" altLang="en-US" sz="2400" b="1" dirty="0"/>
          </a:p>
        </p:txBody>
      </p:sp>
      <p:sp>
        <p:nvSpPr>
          <p:cNvPr id="131" name="文字方塊 130"/>
          <p:cNvSpPr txBox="1"/>
          <p:nvPr/>
        </p:nvSpPr>
        <p:spPr>
          <a:xfrm>
            <a:off x="2786173" y="5661213"/>
            <a:ext cx="2066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Hidden Layers</a:t>
            </a:r>
            <a:endParaRPr lang="zh-TW" altLang="en-US" sz="2400" b="1" dirty="0"/>
          </a:p>
        </p:txBody>
      </p:sp>
      <p:sp>
        <p:nvSpPr>
          <p:cNvPr id="132" name="右大括弧 131"/>
          <p:cNvSpPr/>
          <p:nvPr/>
        </p:nvSpPr>
        <p:spPr>
          <a:xfrm rot="5400000">
            <a:off x="3747093" y="4013939"/>
            <a:ext cx="181728" cy="2939290"/>
          </a:xfrm>
          <a:prstGeom prst="rightBrace">
            <a:avLst>
              <a:gd name="adj1" fmla="val 175868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文字方塊 132"/>
          <p:cNvSpPr txBox="1"/>
          <p:nvPr/>
        </p:nvSpPr>
        <p:spPr>
          <a:xfrm>
            <a:off x="1023007" y="5220335"/>
            <a:ext cx="928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Input Layer</a:t>
            </a:r>
            <a:endParaRPr lang="zh-TW" altLang="en-US" sz="2400" b="1" dirty="0"/>
          </a:p>
        </p:txBody>
      </p:sp>
      <p:graphicFrame>
        <p:nvGraphicFramePr>
          <p:cNvPr id="134" name="Object 12"/>
          <p:cNvGraphicFramePr>
            <a:graphicFrameLocks noChangeAspect="1"/>
          </p:cNvGraphicFramePr>
          <p:nvPr/>
        </p:nvGraphicFramePr>
        <p:xfrm>
          <a:off x="795350" y="3693983"/>
          <a:ext cx="434940" cy="478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8" name="方程式" r:id="rId6" imgW="3048000" imgH="3352800" progId="Equation.3">
                  <p:embed/>
                </p:oleObj>
              </mc:Choice>
              <mc:Fallback>
                <p:oleObj name="方程式" r:id="rId6" imgW="3048000" imgH="33528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5350" y="3693983"/>
                        <a:ext cx="434940" cy="4781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12"/>
          <p:cNvGraphicFramePr>
            <a:graphicFrameLocks noChangeAspect="1"/>
          </p:cNvGraphicFramePr>
          <p:nvPr/>
        </p:nvGraphicFramePr>
        <p:xfrm>
          <a:off x="5020102" y="2475889"/>
          <a:ext cx="325438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9" name="方程式" r:id="rId8" imgW="3657600" imgH="5181600" progId="Equation.3">
                  <p:embed/>
                </p:oleObj>
              </mc:Choice>
              <mc:Fallback>
                <p:oleObj name="方程式" r:id="rId8" imgW="36576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0102" y="2475889"/>
                        <a:ext cx="325438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8" name="Object 12"/>
          <p:cNvGraphicFramePr>
            <a:graphicFrameLocks noChangeAspect="1"/>
          </p:cNvGraphicFramePr>
          <p:nvPr/>
        </p:nvGraphicFramePr>
        <p:xfrm>
          <a:off x="4999642" y="3228797"/>
          <a:ext cx="352425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30" name="方程式" r:id="rId10" imgW="3962400" imgH="5181600" progId="Equation.3">
                  <p:embed/>
                </p:oleObj>
              </mc:Choice>
              <mc:Fallback>
                <p:oleObj name="方程式" r:id="rId10" imgW="3962400" imgH="5181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99642" y="3228797"/>
                        <a:ext cx="352425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5" name="矩形 134"/>
          <p:cNvSpPr/>
          <p:nvPr/>
        </p:nvSpPr>
        <p:spPr>
          <a:xfrm>
            <a:off x="2291952" y="2576668"/>
            <a:ext cx="2693027" cy="27461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6" name="文字方塊 135"/>
          <p:cNvSpPr txBox="1"/>
          <p:nvPr/>
        </p:nvSpPr>
        <p:spPr>
          <a:xfrm>
            <a:off x="2117836" y="1565505"/>
            <a:ext cx="3753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Feature extractor replacing </a:t>
            </a:r>
            <a:r>
              <a:rPr lang="en-US" altLang="zh-TW" sz="2400" dirty="0">
                <a:solidFill>
                  <a:srgbClr val="FF0000"/>
                </a:solidFill>
              </a:rPr>
              <a:t>feature engineering</a:t>
            </a:r>
          </a:p>
        </p:txBody>
      </p:sp>
      <p:sp>
        <p:nvSpPr>
          <p:cNvPr id="137" name="文字方塊 136"/>
          <p:cNvSpPr txBox="1"/>
          <p:nvPr/>
        </p:nvSpPr>
        <p:spPr>
          <a:xfrm>
            <a:off x="6909401" y="5344178"/>
            <a:ext cx="1765609" cy="82994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= Multi-class </a:t>
            </a:r>
            <a:r>
              <a:rPr lang="en-US" altLang="en-US" sz="2400" dirty="0"/>
              <a:t>         </a:t>
            </a:r>
            <a:r>
              <a:rPr lang="en-US" altLang="zh-TW" sz="2400" dirty="0"/>
              <a:t>Classifier </a:t>
            </a:r>
            <a:endParaRPr lang="zh-TW" altLang="en-US" sz="2400" dirty="0"/>
          </a:p>
        </p:txBody>
      </p:sp>
      <p:sp>
        <p:nvSpPr>
          <p:cNvPr id="138" name="矩形 137"/>
          <p:cNvSpPr/>
          <p:nvPr/>
        </p:nvSpPr>
        <p:spPr>
          <a:xfrm>
            <a:off x="5957567" y="2608564"/>
            <a:ext cx="737236" cy="268397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9" name="文字方塊 138"/>
          <p:cNvSpPr txBox="1"/>
          <p:nvPr/>
        </p:nvSpPr>
        <p:spPr>
          <a:xfrm rot="5400000">
            <a:off x="5616881" y="3720142"/>
            <a:ext cx="1510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err="1"/>
              <a:t>Softmax</a:t>
            </a:r>
            <a:endParaRPr lang="zh-TW" altLang="en-US" sz="2400" dirty="0"/>
          </a:p>
        </p:txBody>
      </p:sp>
      <p:sp>
        <p:nvSpPr>
          <p:cNvPr id="9" name="標題 1"/>
          <p:cNvSpPr>
            <a:spLocks noGrp="1"/>
          </p:cNvSpPr>
          <p:nvPr/>
        </p:nvSpPr>
        <p:spPr>
          <a:xfrm>
            <a:off x="107315" y="6180455"/>
            <a:ext cx="2319655" cy="5346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/>
              <a:t>神经网络的隐藏层本质上就是特征提取器</a:t>
            </a:r>
            <a:endParaRPr lang="en-US" altLang="zh-CN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bldLvl="0" animBg="1"/>
      <p:bldP spid="136" grpId="0"/>
      <p:bldP spid="137" grpId="0" bldLvl="0" animBg="1"/>
      <p:bldP spid="138" grpId="0" bldLvl="0" animBg="1"/>
      <p:bldP spid="1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628650" y="365128"/>
            <a:ext cx="3600450" cy="10500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Overview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628651" y="1507672"/>
            <a:ext cx="7541078" cy="45774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3200" dirty="0">
                <a:solidFill>
                  <a:schemeClr val="bg2"/>
                </a:solidFill>
              </a:rPr>
              <a:t>Problem Statement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>
                <a:solidFill>
                  <a:schemeClr val="bg2"/>
                </a:solidFill>
              </a:rPr>
              <a:t>Improve on the state of the art in credit scoring by predicting the probability that somebody will experience financial distress in the next two years.</a:t>
            </a:r>
          </a:p>
          <a:p>
            <a:pPr algn="l"/>
            <a:r>
              <a:rPr lang="en-US" altLang="zh-TW" sz="3200" dirty="0"/>
              <a:t>Our Goal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On a given test set, predict the possibility of future financial distress(Y/N)</a:t>
            </a:r>
          </a:p>
          <a:p>
            <a:pPr algn="l"/>
            <a:endParaRPr lang="en-US" altLang="zh-TW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34695" y="2063750"/>
            <a:ext cx="7810500" cy="168275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Auto-Encoder</a:t>
            </a:r>
            <a:br>
              <a:rPr lang="en-US" altLang="en-US" dirty="0"/>
            </a:br>
            <a:r>
              <a:rPr lang="en-US" altLang="en-US" dirty="0"/>
              <a:t>for feature engineer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：尝试利用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autoencoder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实现特征工程</a:t>
            </a:r>
            <a:b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</a:b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               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利用神经网络提取特征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Auto-encoder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121301" y="2538260"/>
            <a:ext cx="468000" cy="192855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/>
              <p:cNvSpPr txBox="1"/>
              <p:nvPr/>
            </p:nvSpPr>
            <p:spPr>
              <a:xfrm>
                <a:off x="2241505" y="3310643"/>
                <a:ext cx="24173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1505" y="3310643"/>
                <a:ext cx="241733" cy="369332"/>
              </a:xfrm>
              <a:prstGeom prst="rect">
                <a:avLst/>
              </a:prstGeom>
              <a:blipFill rotWithShape="1">
                <a:blip r:embed="rId4"/>
                <a:stretch>
                  <a:fillRect l="-244" t="-105" r="-11923" b="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1531806" y="4498379"/>
            <a:ext cx="1528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Input layer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 rot="5400000">
            <a:off x="3963659" y="3261309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0" name="向右箭號 9"/>
          <p:cNvSpPr/>
          <p:nvPr/>
        </p:nvSpPr>
        <p:spPr>
          <a:xfrm>
            <a:off x="3043524" y="3199920"/>
            <a:ext cx="933253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616251" y="2538260"/>
            <a:ext cx="468000" cy="192855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6729386" y="3247994"/>
                <a:ext cx="24173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9386" y="3247994"/>
                <a:ext cx="241733" cy="369332"/>
              </a:xfrm>
              <a:prstGeom prst="rect">
                <a:avLst/>
              </a:prstGeom>
              <a:blipFill rotWithShape="1">
                <a:blip r:embed="rId5"/>
                <a:stretch>
                  <a:fillRect l="-120" t="-164" r="-12047" b="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4" name="向右箭號 13"/>
          <p:cNvSpPr/>
          <p:nvPr/>
        </p:nvSpPr>
        <p:spPr>
          <a:xfrm>
            <a:off x="5337240" y="3199920"/>
            <a:ext cx="933253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117262" y="4429891"/>
            <a:ext cx="17156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output layer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3706418" y="4215712"/>
            <a:ext cx="172529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hidden layer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方塊 18"/>
              <p:cNvSpPr txBox="1"/>
              <p:nvPr/>
            </p:nvSpPr>
            <p:spPr>
              <a:xfrm>
                <a:off x="4479461" y="3310643"/>
                <a:ext cx="21973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9" name="文字方塊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9461" y="3310643"/>
                <a:ext cx="219739" cy="369332"/>
              </a:xfrm>
              <a:prstGeom prst="rect">
                <a:avLst/>
              </a:prstGeom>
              <a:blipFill rotWithShape="1">
                <a:blip r:embed="rId6"/>
                <a:stretch>
                  <a:fillRect l="-78" t="-105" r="-13491" b="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21" name="直線接點 20"/>
          <p:cNvCxnSpPr/>
          <p:nvPr/>
        </p:nvCxnSpPr>
        <p:spPr>
          <a:xfrm flipH="1">
            <a:off x="2382485" y="2054803"/>
            <a:ext cx="446776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rot="5400000">
            <a:off x="2127691" y="2284991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rot="5400000">
            <a:off x="6595457" y="2283466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49"/>
          <p:cNvSpPr txBox="1">
            <a:spLocks noChangeArrowheads="1"/>
          </p:cNvSpPr>
          <p:nvPr/>
        </p:nvSpPr>
        <p:spPr bwMode="auto">
          <a:xfrm>
            <a:off x="3240507" y="2071320"/>
            <a:ext cx="2952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9pPr>
          </a:lstStyle>
          <a:p>
            <a:pPr algn="ctr"/>
            <a:r>
              <a:rPr lang="en-US" altLang="zh-TW" sz="2400" dirty="0"/>
              <a:t>As close as possible</a:t>
            </a:r>
            <a:endParaRPr lang="zh-TW" altLang="en-US" sz="2400" dirty="0"/>
          </a:p>
        </p:txBody>
      </p:sp>
      <p:grpSp>
        <p:nvGrpSpPr>
          <p:cNvPr id="26" name="群組 25"/>
          <p:cNvGrpSpPr/>
          <p:nvPr/>
        </p:nvGrpSpPr>
        <p:grpSpPr>
          <a:xfrm>
            <a:off x="3293496" y="1535428"/>
            <a:ext cx="2644201" cy="460375"/>
            <a:chOff x="520219" y="4282978"/>
            <a:chExt cx="2644201" cy="460375"/>
          </a:xfrm>
        </p:grpSpPr>
        <p:sp>
          <p:nvSpPr>
            <p:cNvPr id="27" name="文字方塊 49"/>
            <p:cNvSpPr txBox="1">
              <a:spLocks noChangeArrowheads="1"/>
            </p:cNvSpPr>
            <p:nvPr/>
          </p:nvSpPr>
          <p:spPr bwMode="auto">
            <a:xfrm rot="10800000" flipH="1" flipV="1">
              <a:off x="520219" y="4282978"/>
              <a:ext cx="1484111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PMingLiU" panose="02020300000000000000" charset="-120"/>
                </a:defRPr>
              </a:lvl9pPr>
            </a:lstStyle>
            <a:p>
              <a:pPr algn="ctr"/>
              <a:r>
                <a:rPr lang="en-US" altLang="zh-TW" sz="2400" dirty="0"/>
                <a:t>Minimize</a:t>
              </a:r>
              <a:endParaRPr lang="zh-TW" altLang="en-US" sz="2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文字方塊 27"/>
                <p:cNvSpPr txBox="1"/>
                <p:nvPr/>
              </p:nvSpPr>
              <p:spPr>
                <a:xfrm>
                  <a:off x="1916835" y="4314268"/>
                  <a:ext cx="1247585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r>
                                  <m:rPr>
                                    <m:nor/>
                                  </m:rPr>
                                  <a:rPr lang="zh-TW" altLang="en-US" sz="2400" dirty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28" name="文字方塊 2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6835" y="4314268"/>
                  <a:ext cx="1247585" cy="369332"/>
                </a:xfrm>
                <a:prstGeom prst="rect">
                  <a:avLst/>
                </a:prstGeom>
                <a:blipFill rotWithShape="1">
                  <a:blip r:embed="rId7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</p:grpSp>
      <p:sp>
        <p:nvSpPr>
          <p:cNvPr id="29" name="文字方塊 28"/>
          <p:cNvSpPr txBox="1">
            <a:spLocks noChangeArrowheads="1"/>
          </p:cNvSpPr>
          <p:nvPr/>
        </p:nvSpPr>
        <p:spPr bwMode="auto">
          <a:xfrm>
            <a:off x="3362622" y="4979065"/>
            <a:ext cx="24113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9pPr>
          </a:lstStyle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Bottleneck later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33" name="文字方塊 32"/>
          <p:cNvSpPr txBox="1">
            <a:spLocks noChangeArrowheads="1"/>
          </p:cNvSpPr>
          <p:nvPr/>
        </p:nvSpPr>
        <p:spPr bwMode="auto">
          <a:xfrm>
            <a:off x="2061058" y="5787063"/>
            <a:ext cx="5258102" cy="4603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9pPr>
          </a:lstStyle>
          <a:p>
            <a:pPr algn="ctr"/>
            <a:r>
              <a:rPr lang="en-US" altLang="zh-TW" sz="2400" dirty="0"/>
              <a:t>Output of the hidden layer is the </a:t>
            </a:r>
            <a:r>
              <a:rPr lang="en-US" altLang="zh-TW" sz="2400" dirty="0">
                <a:solidFill>
                  <a:srgbClr val="FF0000"/>
                </a:solidFill>
              </a:rPr>
              <a:t>feature</a:t>
            </a:r>
          </a:p>
        </p:txBody>
      </p:sp>
      <p:sp>
        <p:nvSpPr>
          <p:cNvPr id="36" name="文字方塊 35"/>
          <p:cNvSpPr txBox="1">
            <a:spLocks noChangeArrowheads="1"/>
          </p:cNvSpPr>
          <p:nvPr/>
        </p:nvSpPr>
        <p:spPr bwMode="auto">
          <a:xfrm>
            <a:off x="2735929" y="2748030"/>
            <a:ext cx="14864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9pPr>
          </a:lstStyle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encode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37" name="文字方塊 36"/>
          <p:cNvSpPr txBox="1">
            <a:spLocks noChangeArrowheads="1"/>
          </p:cNvSpPr>
          <p:nvPr/>
        </p:nvSpPr>
        <p:spPr bwMode="auto">
          <a:xfrm>
            <a:off x="4986365" y="2751508"/>
            <a:ext cx="14864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PMingLiU" panose="02020300000000000000" charset="-120"/>
              </a:defRPr>
            </a:lvl9pPr>
          </a:lstStyle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decode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826770" y="1751965"/>
            <a:ext cx="638810" cy="3227070"/>
            <a:chOff x="313" y="2921"/>
            <a:chExt cx="1006" cy="5082"/>
          </a:xfrm>
        </p:grpSpPr>
        <p:sp>
          <p:nvSpPr>
            <p:cNvPr id="3" name="矩形 2"/>
            <p:cNvSpPr/>
            <p:nvPr/>
          </p:nvSpPr>
          <p:spPr>
            <a:xfrm>
              <a:off x="313" y="2989"/>
              <a:ext cx="940" cy="5014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14"/>
            <p:cNvSpPr txBox="1"/>
            <p:nvPr/>
          </p:nvSpPr>
          <p:spPr>
            <a:xfrm rot="5400000">
              <a:off x="302" y="6107"/>
              <a:ext cx="1211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</a:t>
              </a:r>
              <a:endParaRPr lang="zh-TW" altLang="en-US" sz="2800" dirty="0"/>
            </a:p>
          </p:txBody>
        </p:sp>
        <p:graphicFrame>
          <p:nvGraphicFramePr>
            <p:cNvPr id="20" name="Object 12"/>
            <p:cNvGraphicFramePr>
              <a:graphicFrameLocks noChangeAspect="1"/>
            </p:cNvGraphicFramePr>
            <p:nvPr/>
          </p:nvGraphicFramePr>
          <p:xfrm>
            <a:off x="442" y="2921"/>
            <a:ext cx="780" cy="9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21" name="方程式" r:id="rId8" imgW="4267200" imgH="5486400" progId="Equation.3">
                    <p:embed/>
                  </p:oleObj>
                </mc:Choice>
                <mc:Fallback>
                  <p:oleObj name="方程式" r:id="rId8" imgW="4267200" imgH="54864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2" y="2921"/>
                          <a:ext cx="780" cy="993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" name="Object 12"/>
            <p:cNvGraphicFramePr>
              <a:graphicFrameLocks noChangeAspect="1"/>
            </p:cNvGraphicFramePr>
            <p:nvPr/>
          </p:nvGraphicFramePr>
          <p:xfrm>
            <a:off x="442" y="4836"/>
            <a:ext cx="780" cy="10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22" name="方程式" r:id="rId10" imgW="4267200" imgH="5791200" progId="Equation.3">
                    <p:embed/>
                  </p:oleObj>
                </mc:Choice>
                <mc:Fallback>
                  <p:oleObj name="方程式" r:id="rId10" imgW="4267200" imgH="57912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2" y="4836"/>
                          <a:ext cx="780" cy="1048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12"/>
            <p:cNvGraphicFramePr>
              <a:graphicFrameLocks noChangeAspect="1"/>
            </p:cNvGraphicFramePr>
            <p:nvPr/>
          </p:nvGraphicFramePr>
          <p:xfrm>
            <a:off x="430" y="6987"/>
            <a:ext cx="782" cy="9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23" name="方程式" r:id="rId12" imgW="4267200" imgH="5486400" progId="Equation.3">
                    <p:embed/>
                  </p:oleObj>
                </mc:Choice>
                <mc:Fallback>
                  <p:oleObj name="方程式" r:id="rId12" imgW="4267200" imgH="54864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0" y="6987"/>
                          <a:ext cx="782" cy="992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1" name="文字方塊 40"/>
            <p:cNvSpPr txBox="1"/>
            <p:nvPr/>
          </p:nvSpPr>
          <p:spPr>
            <a:xfrm rot="5400000">
              <a:off x="291" y="4021"/>
              <a:ext cx="1211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</a:t>
              </a:r>
              <a:endParaRPr lang="zh-TW" altLang="en-US" sz="2800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243965" y="2230755"/>
            <a:ext cx="996950" cy="2418080"/>
            <a:chOff x="1959" y="3513"/>
            <a:chExt cx="1570" cy="3808"/>
          </a:xfrm>
        </p:grpSpPr>
        <p:cxnSp>
          <p:nvCxnSpPr>
            <p:cNvPr id="59" name="直線單箭頭接點 58"/>
            <p:cNvCxnSpPr/>
            <p:nvPr/>
          </p:nvCxnSpPr>
          <p:spPr>
            <a:xfrm flipV="1">
              <a:off x="1983" y="5514"/>
              <a:ext cx="1547" cy="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單箭頭接點 59"/>
            <p:cNvCxnSpPr>
              <a:stCxn id="30" idx="3"/>
            </p:cNvCxnSpPr>
            <p:nvPr/>
          </p:nvCxnSpPr>
          <p:spPr>
            <a:xfrm flipV="1">
              <a:off x="2201" y="6083"/>
              <a:ext cx="1233" cy="123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單箭頭接點 60"/>
            <p:cNvCxnSpPr/>
            <p:nvPr/>
          </p:nvCxnSpPr>
          <p:spPr>
            <a:xfrm>
              <a:off x="1959" y="3513"/>
              <a:ext cx="1460" cy="98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直線單箭頭接點 58"/>
          <p:cNvCxnSpPr/>
          <p:nvPr/>
        </p:nvCxnSpPr>
        <p:spPr>
          <a:xfrm>
            <a:off x="4972050" y="4635500"/>
            <a:ext cx="1586865" cy="10572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6270625" y="5831840"/>
            <a:ext cx="970280" cy="41592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6" grpId="0"/>
      <p:bldP spid="7" grpId="0"/>
      <p:bldP spid="8" grpId="0" bldLvl="0" animBg="1"/>
      <p:bldP spid="10" grpId="0" bldLvl="0" animBg="1"/>
      <p:bldP spid="12" grpId="0" bldLvl="0" animBg="1"/>
      <p:bldP spid="13" grpId="0"/>
      <p:bldP spid="14" grpId="0" bldLvl="0" animBg="1"/>
      <p:bldP spid="16" grpId="0"/>
      <p:bldP spid="17" grpId="0"/>
      <p:bldP spid="19" grpId="0"/>
      <p:bldP spid="25" grpId="0"/>
      <p:bldP spid="29" grpId="0"/>
      <p:bldP spid="33" grpId="0" bldLvl="0" animBg="1"/>
      <p:bldP spid="36" grpId="0"/>
      <p:bldP spid="37" grpId="0"/>
      <p:bldP spid="11" grpId="0" animBg="1"/>
      <p:bldP spid="11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ctrTitle"/>
          </p:nvPr>
        </p:nvSpPr>
        <p:spPr>
          <a:xfrm>
            <a:off x="666750" y="2587625"/>
            <a:ext cx="7810500" cy="1682750"/>
          </a:xfrm>
        </p:spPr>
        <p:txBody>
          <a:bodyPr>
            <a:noAutofit/>
          </a:bodyPr>
          <a:lstStyle/>
          <a:p>
            <a:pPr algn="ctr"/>
            <a:r>
              <a:rPr lang="en-US" altLang="en-US" sz="6000" dirty="0"/>
              <a:t>Experiment Result </a:t>
            </a:r>
            <a:br>
              <a:rPr lang="en-US" altLang="en-US" sz="6000" dirty="0"/>
            </a:br>
            <a:r>
              <a:rPr lang="en-US" altLang="en-US" sz="6000" dirty="0"/>
              <a:t>Analysis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Lightgbm</a:t>
            </a:r>
            <a:endParaRPr lang="zh-TW" altLang="en-US" dirty="0"/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不加自编码的特征工程在模型上的结果</a:t>
            </a:r>
          </a:p>
        </p:txBody>
      </p:sp>
      <p:sp>
        <p:nvSpPr>
          <p:cNvPr id="136" name="文字方塊 135"/>
          <p:cNvSpPr txBox="1"/>
          <p:nvPr/>
        </p:nvSpPr>
        <p:spPr>
          <a:xfrm>
            <a:off x="969010" y="205994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model</a:t>
            </a:r>
            <a:r>
              <a:rPr lang="en-US" altLang="en-US" sz="2800" dirty="0"/>
              <a:t>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460" y="462915"/>
            <a:ext cx="5915025" cy="4057650"/>
          </a:xfrm>
          <a:prstGeom prst="rect">
            <a:avLst/>
          </a:prstGeom>
        </p:spPr>
      </p:pic>
      <p:sp>
        <p:nvSpPr>
          <p:cNvPr id="5" name="文字方塊 135"/>
          <p:cNvSpPr txBox="1"/>
          <p:nvPr/>
        </p:nvSpPr>
        <p:spPr>
          <a:xfrm>
            <a:off x="969010" y="5108575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result: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5460" y="4988560"/>
            <a:ext cx="2000250" cy="952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6" grpId="1"/>
      <p:bldP spid="5" grpId="0"/>
      <p:bldP spid="5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Random Forest</a:t>
            </a:r>
            <a:endParaRPr lang="zh-TW" altLang="en-US" dirty="0"/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不加自编码的特征工程在模型上的结果</a:t>
            </a:r>
          </a:p>
        </p:txBody>
      </p:sp>
      <p:sp>
        <p:nvSpPr>
          <p:cNvPr id="136" name="文字方塊 135"/>
          <p:cNvSpPr txBox="1"/>
          <p:nvPr/>
        </p:nvSpPr>
        <p:spPr>
          <a:xfrm>
            <a:off x="454660" y="205994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model</a:t>
            </a:r>
            <a:r>
              <a:rPr lang="en-US" altLang="en-US" sz="2800" dirty="0"/>
              <a:t>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5" name="文字方塊 135"/>
          <p:cNvSpPr txBox="1"/>
          <p:nvPr/>
        </p:nvSpPr>
        <p:spPr>
          <a:xfrm>
            <a:off x="454660" y="498856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result: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210" y="1487805"/>
            <a:ext cx="7172325" cy="1905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075" y="4271645"/>
            <a:ext cx="5905500" cy="1657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6" grpId="1"/>
      <p:bldP spid="5" grpId="0"/>
      <p:bldP spid="5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Logistic Regression</a:t>
            </a:r>
            <a:endParaRPr lang="zh-TW" altLang="en-US" dirty="0"/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不加自编码的特征工程在模型上的结果</a:t>
            </a:r>
          </a:p>
        </p:txBody>
      </p:sp>
      <p:sp>
        <p:nvSpPr>
          <p:cNvPr id="136" name="文字方塊 135"/>
          <p:cNvSpPr txBox="1"/>
          <p:nvPr/>
        </p:nvSpPr>
        <p:spPr>
          <a:xfrm>
            <a:off x="589915" y="204724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model</a:t>
            </a:r>
            <a:r>
              <a:rPr lang="en-US" altLang="en-US" sz="2800" dirty="0"/>
              <a:t>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5" name="文字方塊 135"/>
          <p:cNvSpPr txBox="1"/>
          <p:nvPr/>
        </p:nvSpPr>
        <p:spPr>
          <a:xfrm>
            <a:off x="589915" y="4926965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result: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975" y="1386205"/>
            <a:ext cx="6505575" cy="25431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2975" y="4735195"/>
            <a:ext cx="1981200" cy="904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6" grpId="1"/>
      <p:bldP spid="5" grpId="0"/>
      <p:bldP spid="5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zh-CN" dirty="0"/>
              <a:t>Make Score Cards</a:t>
            </a:r>
            <a:endParaRPr lang="zh-TW" altLang="en-US" dirty="0"/>
          </a:p>
        </p:txBody>
      </p:sp>
      <p:sp>
        <p:nvSpPr>
          <p:cNvPr id="136" name="文字方塊 135"/>
          <p:cNvSpPr txBox="1"/>
          <p:nvPr/>
        </p:nvSpPr>
        <p:spPr>
          <a:xfrm>
            <a:off x="469992" y="1124907"/>
            <a:ext cx="4102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Take logistic regression as an example 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5" name="文字方塊 135"/>
          <p:cNvSpPr txBox="1"/>
          <p:nvPr/>
        </p:nvSpPr>
        <p:spPr>
          <a:xfrm>
            <a:off x="6685914" y="1124906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Result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9DF69D0-37CB-4E52-8EBF-4FEF99DFFD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559"/>
          <a:stretch/>
        </p:blipFill>
        <p:spPr>
          <a:xfrm>
            <a:off x="424722" y="2126115"/>
            <a:ext cx="5066676" cy="462695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DDDAF8D-C3A8-4304-8BF5-D42048173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572" y="1809191"/>
            <a:ext cx="2255063" cy="477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66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6" grpId="1"/>
      <p:bldP spid="5" grpId="0"/>
      <p:bldP spid="5" grpId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</a:t>
            </a:r>
            <a:endParaRPr lang="zh-TW" altLang="en-US" dirty="0"/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不加自编码的特征工程在模型上的结果</a:t>
            </a:r>
          </a:p>
        </p:txBody>
      </p:sp>
      <p:sp>
        <p:nvSpPr>
          <p:cNvPr id="136" name="文字方塊 135"/>
          <p:cNvSpPr txBox="1"/>
          <p:nvPr/>
        </p:nvSpPr>
        <p:spPr>
          <a:xfrm>
            <a:off x="1097915" y="234315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model</a:t>
            </a:r>
            <a:r>
              <a:rPr lang="en-US" altLang="en-US" sz="2800" dirty="0"/>
              <a:t>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5" name="文字方塊 135"/>
          <p:cNvSpPr txBox="1"/>
          <p:nvPr/>
        </p:nvSpPr>
        <p:spPr>
          <a:xfrm>
            <a:off x="1106805" y="3263900"/>
            <a:ext cx="1352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result: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7" name="文字方塊 135"/>
          <p:cNvSpPr txBox="1"/>
          <p:nvPr/>
        </p:nvSpPr>
        <p:spPr>
          <a:xfrm>
            <a:off x="478790" y="1455420"/>
            <a:ext cx="54044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with common feature engineering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8" name="文字方塊 135"/>
          <p:cNvSpPr txBox="1"/>
          <p:nvPr/>
        </p:nvSpPr>
        <p:spPr>
          <a:xfrm>
            <a:off x="3361055" y="3263900"/>
            <a:ext cx="3956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81.75 &lt; 81.77 &lt; 81.78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9" name="文字方塊 135"/>
          <p:cNvSpPr txBox="1"/>
          <p:nvPr/>
        </p:nvSpPr>
        <p:spPr>
          <a:xfrm>
            <a:off x="3056255" y="2295525"/>
            <a:ext cx="5173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lightgbm &lt; LR &lt; random forest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0" name="文字方塊 135"/>
          <p:cNvSpPr txBox="1"/>
          <p:nvPr/>
        </p:nvSpPr>
        <p:spPr>
          <a:xfrm>
            <a:off x="1346835" y="4213860"/>
            <a:ext cx="612711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the performance is nearly the same, but it’s not the end!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1346835" y="5354320"/>
            <a:ext cx="612711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>
                <a:solidFill>
                  <a:srgbClr val="FF0000"/>
                </a:solidFill>
                <a:sym typeface="+mn-ea"/>
              </a:rPr>
              <a:t>we’ll try WOE+Auto-Encoder to make new feature extractor!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6" grpId="1"/>
      <p:bldP spid="5" grpId="0"/>
      <p:bldP spid="5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：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WOE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编码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+Autoencoder=New Feature</a:t>
            </a:r>
            <a:endParaRPr lang="zh-CN" altLang="en-US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3438525" y="222250"/>
            <a:ext cx="46488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we’ll try</a:t>
            </a:r>
            <a:r>
              <a:rPr lang="en-US" altLang="en-US" sz="2400" dirty="0">
                <a:solidFill>
                  <a:srgbClr val="FF0000"/>
                </a:solidFill>
                <a:sym typeface="+mn-ea"/>
              </a:rPr>
              <a:t> WOE+Auto-Encoder</a:t>
            </a:r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 to </a:t>
            </a:r>
          </a:p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make new feature extractor!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2442845"/>
            <a:ext cx="3717925" cy="3068320"/>
          </a:xfrm>
          <a:prstGeom prst="rect">
            <a:avLst/>
          </a:prstGeom>
        </p:spPr>
      </p:pic>
      <p:sp>
        <p:nvSpPr>
          <p:cNvPr id="6" name="文字方塊 135"/>
          <p:cNvSpPr txBox="1"/>
          <p:nvPr/>
        </p:nvSpPr>
        <p:spPr>
          <a:xfrm>
            <a:off x="1264285" y="1460500"/>
            <a:ext cx="23863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初步特征工程</a:t>
            </a:r>
            <a:r>
              <a:rPr lang="en-US" altLang="zh-CN" dirty="0"/>
              <a:t>+WOE</a:t>
            </a:r>
            <a:r>
              <a:rPr lang="zh-CN" altLang="en-US" dirty="0"/>
              <a:t>编码后得到的</a:t>
            </a:r>
            <a:r>
              <a:rPr lang="en-US" altLang="zh-CN" dirty="0"/>
              <a:t>13</a:t>
            </a:r>
            <a:r>
              <a:rPr lang="zh-CN" altLang="en-US" dirty="0"/>
              <a:t>个特征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5521325" y="2805430"/>
            <a:ext cx="2769235" cy="2158365"/>
            <a:chOff x="8884" y="7036"/>
            <a:chExt cx="4361" cy="3399"/>
          </a:xfrm>
        </p:grpSpPr>
        <p:sp>
          <p:nvSpPr>
            <p:cNvPr id="78" name="矩形 77"/>
            <p:cNvSpPr/>
            <p:nvPr/>
          </p:nvSpPr>
          <p:spPr>
            <a:xfrm>
              <a:off x="9302" y="9944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79" name="矩形 78"/>
            <p:cNvSpPr/>
            <p:nvPr/>
          </p:nvSpPr>
          <p:spPr>
            <a:xfrm>
              <a:off x="8884" y="8570"/>
              <a:ext cx="3387" cy="4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9275" y="7100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81" name="向右箭號 34"/>
            <p:cNvSpPr/>
            <p:nvPr/>
          </p:nvSpPr>
          <p:spPr>
            <a:xfrm rot="16200000">
              <a:off x="10203" y="8924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向右箭號 35"/>
            <p:cNvSpPr/>
            <p:nvPr/>
          </p:nvSpPr>
          <p:spPr>
            <a:xfrm rot="16200000">
              <a:off x="10203" y="7512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文字方塊 37"/>
            <p:cNvSpPr txBox="1"/>
            <p:nvPr/>
          </p:nvSpPr>
          <p:spPr>
            <a:xfrm>
              <a:off x="10619" y="9145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endParaRPr lang="zh-TW" altLang="en-US" sz="2400" baseline="30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字方塊 41"/>
                <p:cNvSpPr txBox="1"/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4" name="文字方塊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文字方塊 42"/>
                <p:cNvSpPr txBox="1"/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5" name="文字方塊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blipFill rotWithShape="1">
                  <a:blip r:embed="rId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cxnSp>
          <p:nvCxnSpPr>
            <p:cNvPr id="86" name="直線接點 43"/>
            <p:cNvCxnSpPr/>
            <p:nvPr/>
          </p:nvCxnSpPr>
          <p:spPr>
            <a:xfrm flipV="1">
              <a:off x="13245" y="7313"/>
              <a:ext cx="0" cy="28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接點 44"/>
            <p:cNvCxnSpPr/>
            <p:nvPr/>
          </p:nvCxnSpPr>
          <p:spPr>
            <a:xfrm rot="10800000">
              <a:off x="12415" y="732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接點 45"/>
            <p:cNvCxnSpPr/>
            <p:nvPr/>
          </p:nvCxnSpPr>
          <p:spPr>
            <a:xfrm rot="10800000">
              <a:off x="12415" y="1019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文字方塊 49"/>
            <p:cNvSpPr txBox="1"/>
            <p:nvPr/>
          </p:nvSpPr>
          <p:spPr>
            <a:xfrm>
              <a:off x="10680" y="7762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r>
                <a:rPr lang="en-US" altLang="zh-TW" sz="2400" dirty="0"/>
                <a:t>’</a:t>
              </a:r>
              <a:endParaRPr lang="zh-TW" altLang="en-US" sz="2400" dirty="0"/>
            </a:p>
          </p:txBody>
        </p:sp>
      </p:grpSp>
      <p:sp>
        <p:nvSpPr>
          <p:cNvPr id="91" name="文字方塊 135"/>
          <p:cNvSpPr txBox="1"/>
          <p:nvPr/>
        </p:nvSpPr>
        <p:spPr>
          <a:xfrm>
            <a:off x="5753100" y="1460500"/>
            <a:ext cx="233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神经网络自编码进一步提取为</a:t>
            </a:r>
            <a:r>
              <a:rPr lang="en-US" altLang="zh-CN" dirty="0"/>
              <a:t>3</a:t>
            </a:r>
            <a:r>
              <a:rPr lang="zh-CN" altLang="en-US" dirty="0"/>
              <a:t>个特征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3" name="直接箭头连接符 92"/>
          <p:cNvCxnSpPr/>
          <p:nvPr/>
        </p:nvCxnSpPr>
        <p:spPr>
          <a:xfrm>
            <a:off x="3912870" y="4049395"/>
            <a:ext cx="1757680" cy="727075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/>
          <p:nvPr/>
        </p:nvCxnSpPr>
        <p:spPr>
          <a:xfrm flipH="1">
            <a:off x="3912870" y="3065780"/>
            <a:ext cx="1751965" cy="657860"/>
          </a:xfrm>
          <a:prstGeom prst="straightConnector1">
            <a:avLst/>
          </a:prstGeom>
          <a:ln w="28575">
            <a:solidFill>
              <a:schemeClr val="accent1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5" name="文字方塊 135"/>
          <p:cNvSpPr txBox="1"/>
          <p:nvPr/>
        </p:nvSpPr>
        <p:spPr>
          <a:xfrm rot="1320000">
            <a:off x="3871595" y="4570730"/>
            <a:ext cx="20085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</a:t>
            </a:r>
            <a:r>
              <a:rPr lang="zh-CN" altLang="en-US" sz="1200" dirty="0"/>
              <a:t>个特征压缩为</a:t>
            </a:r>
            <a:r>
              <a:rPr lang="en-US" altLang="zh-CN" sz="1200" dirty="0"/>
              <a:t>3</a:t>
            </a:r>
            <a:r>
              <a:rPr lang="zh-CN" altLang="en-US" sz="1200" dirty="0"/>
              <a:t>个特征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96" name="文字方塊 135"/>
          <p:cNvSpPr txBox="1"/>
          <p:nvPr/>
        </p:nvSpPr>
        <p:spPr>
          <a:xfrm rot="20400000">
            <a:off x="3757930" y="3027680"/>
            <a:ext cx="20085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  <a:r>
              <a:rPr lang="zh-CN" altLang="en-US" sz="1200" dirty="0"/>
              <a:t>个特征还原为</a:t>
            </a:r>
            <a:r>
              <a:rPr lang="en-US" altLang="zh-CN" sz="1200" dirty="0"/>
              <a:t>13</a:t>
            </a:r>
            <a:r>
              <a:rPr lang="zh-CN" altLang="en-US" sz="1200" dirty="0"/>
              <a:t>个特征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97" name="直接箭头连接符 96"/>
          <p:cNvCxnSpPr/>
          <p:nvPr/>
        </p:nvCxnSpPr>
        <p:spPr>
          <a:xfrm flipV="1">
            <a:off x="3768090" y="1765300"/>
            <a:ext cx="1920875" cy="952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字方塊 135"/>
          <p:cNvSpPr txBox="1"/>
          <p:nvPr/>
        </p:nvSpPr>
        <p:spPr>
          <a:xfrm>
            <a:off x="5605780" y="5828665"/>
            <a:ext cx="2303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最终提取到的新特征</a:t>
            </a:r>
            <a:endParaRPr lang="zh-CN" dirty="0">
              <a:solidFill>
                <a:srgbClr val="FF0000"/>
              </a:solidFill>
            </a:endParaRPr>
          </a:p>
        </p:txBody>
      </p:sp>
      <p:cxnSp>
        <p:nvCxnSpPr>
          <p:cNvPr id="100" name="曲线连接符 99"/>
          <p:cNvCxnSpPr>
            <a:stCxn id="79" idx="3"/>
            <a:endCxn id="99" idx="3"/>
          </p:cNvCxnSpPr>
          <p:nvPr/>
        </p:nvCxnSpPr>
        <p:spPr>
          <a:xfrm>
            <a:off x="7672070" y="3914775"/>
            <a:ext cx="236855" cy="2098040"/>
          </a:xfrm>
          <a:prstGeom prst="curvedConnector3">
            <a:avLst>
              <a:gd name="adj1" fmla="val 449865"/>
            </a:avLst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6" grpId="0"/>
      <p:bldP spid="91" grpId="0"/>
      <p:bldP spid="91" grpId="1"/>
      <p:bldP spid="95" grpId="0"/>
      <p:bldP spid="95" grpId="1"/>
      <p:bldP spid="96" grpId="0"/>
      <p:bldP spid="96" grpId="1"/>
      <p:bldP spid="99" grpId="0"/>
      <p:bldP spid="99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：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WOE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编码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+Autoencoder=New Feature</a:t>
            </a:r>
            <a:endParaRPr lang="zh-CN" altLang="en-US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3438525" y="222250"/>
            <a:ext cx="46488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we’ll try</a:t>
            </a:r>
            <a:r>
              <a:rPr lang="en-US" altLang="en-US" sz="2400" dirty="0">
                <a:solidFill>
                  <a:srgbClr val="FF0000"/>
                </a:solidFill>
                <a:sym typeface="+mn-ea"/>
              </a:rPr>
              <a:t> WOE+Auto-Encoder</a:t>
            </a:r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 to </a:t>
            </a:r>
          </a:p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make new feature extractor!</a:t>
            </a:r>
          </a:p>
        </p:txBody>
      </p:sp>
      <p:sp>
        <p:nvSpPr>
          <p:cNvPr id="6" name="文字方塊 135"/>
          <p:cNvSpPr txBox="1"/>
          <p:nvPr/>
        </p:nvSpPr>
        <p:spPr>
          <a:xfrm>
            <a:off x="581025" y="1397000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WOE</a:t>
            </a:r>
            <a:r>
              <a:rPr lang="zh-CN" altLang="en-US" dirty="0"/>
              <a:t>编码</a:t>
            </a:r>
            <a:r>
              <a:rPr lang="en-US" altLang="zh-CN" dirty="0"/>
              <a:t>+Auto-encoder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13-dimension -</a:t>
            </a:r>
            <a:r>
              <a:rPr lang="en-US" altLang="en-US" dirty="0">
                <a:solidFill>
                  <a:srgbClr val="FF0000"/>
                </a:solidFill>
              </a:rPr>
              <a:t>&gt; 3-dimension</a:t>
            </a:r>
          </a:p>
        </p:txBody>
      </p:sp>
      <p:grpSp>
        <p:nvGrpSpPr>
          <p:cNvPr id="90" name="组合 89"/>
          <p:cNvGrpSpPr/>
          <p:nvPr/>
        </p:nvGrpSpPr>
        <p:grpSpPr>
          <a:xfrm>
            <a:off x="462915" y="2574925"/>
            <a:ext cx="2769235" cy="2158365"/>
            <a:chOff x="8884" y="7036"/>
            <a:chExt cx="4361" cy="3399"/>
          </a:xfrm>
        </p:grpSpPr>
        <p:sp>
          <p:nvSpPr>
            <p:cNvPr id="78" name="矩形 77"/>
            <p:cNvSpPr/>
            <p:nvPr/>
          </p:nvSpPr>
          <p:spPr>
            <a:xfrm>
              <a:off x="9302" y="9944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79" name="矩形 78"/>
            <p:cNvSpPr/>
            <p:nvPr/>
          </p:nvSpPr>
          <p:spPr>
            <a:xfrm>
              <a:off x="8884" y="8570"/>
              <a:ext cx="3387" cy="4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9275" y="7100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81" name="向右箭號 34"/>
            <p:cNvSpPr/>
            <p:nvPr/>
          </p:nvSpPr>
          <p:spPr>
            <a:xfrm rot="16200000">
              <a:off x="10203" y="8924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向右箭號 35"/>
            <p:cNvSpPr/>
            <p:nvPr/>
          </p:nvSpPr>
          <p:spPr>
            <a:xfrm rot="16200000">
              <a:off x="10203" y="7512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文字方塊 37"/>
            <p:cNvSpPr txBox="1"/>
            <p:nvPr/>
          </p:nvSpPr>
          <p:spPr>
            <a:xfrm>
              <a:off x="10619" y="9145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endParaRPr lang="zh-TW" altLang="en-US" sz="2400" baseline="30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字方塊 41"/>
                <p:cNvSpPr txBox="1"/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4" name="文字方塊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文字方塊 42"/>
                <p:cNvSpPr txBox="1"/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5" name="文字方塊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cxnSp>
          <p:nvCxnSpPr>
            <p:cNvPr id="86" name="直線接點 43"/>
            <p:cNvCxnSpPr/>
            <p:nvPr/>
          </p:nvCxnSpPr>
          <p:spPr>
            <a:xfrm flipV="1">
              <a:off x="13245" y="7313"/>
              <a:ext cx="0" cy="28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接點 44"/>
            <p:cNvCxnSpPr/>
            <p:nvPr/>
          </p:nvCxnSpPr>
          <p:spPr>
            <a:xfrm rot="10800000">
              <a:off x="12415" y="732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接點 45"/>
            <p:cNvCxnSpPr/>
            <p:nvPr/>
          </p:nvCxnSpPr>
          <p:spPr>
            <a:xfrm rot="10800000">
              <a:off x="12415" y="1019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文字方塊 49"/>
            <p:cNvSpPr txBox="1"/>
            <p:nvPr/>
          </p:nvSpPr>
          <p:spPr>
            <a:xfrm>
              <a:off x="10680" y="7762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r>
                <a:rPr lang="en-US" altLang="zh-TW" sz="2400" dirty="0"/>
                <a:t>’</a:t>
              </a:r>
              <a:endParaRPr lang="zh-TW" altLang="en-US" sz="2400" dirty="0"/>
            </a:p>
          </p:txBody>
        </p:sp>
      </p:grpSp>
      <p:sp>
        <p:nvSpPr>
          <p:cNvPr id="91" name="文字方塊 135"/>
          <p:cNvSpPr txBox="1"/>
          <p:nvPr/>
        </p:nvSpPr>
        <p:spPr>
          <a:xfrm>
            <a:off x="5752465" y="1535430"/>
            <a:ext cx="233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三维特征空间</a:t>
            </a:r>
            <a:r>
              <a:rPr lang="zh-CN" dirty="0">
                <a:solidFill>
                  <a:srgbClr val="FF0000"/>
                </a:solidFill>
              </a:rPr>
              <a:t>可视化</a:t>
            </a:r>
          </a:p>
        </p:txBody>
      </p:sp>
      <p:cxnSp>
        <p:nvCxnSpPr>
          <p:cNvPr id="97" name="直接箭头连接符 96"/>
          <p:cNvCxnSpPr/>
          <p:nvPr/>
        </p:nvCxnSpPr>
        <p:spPr>
          <a:xfrm flipV="1">
            <a:off x="3722370" y="1715135"/>
            <a:ext cx="1920875" cy="9525"/>
          </a:xfrm>
          <a:prstGeom prst="straightConnector1">
            <a:avLst/>
          </a:prstGeom>
          <a:ln w="222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字方塊 135"/>
          <p:cNvSpPr txBox="1"/>
          <p:nvPr/>
        </p:nvSpPr>
        <p:spPr>
          <a:xfrm>
            <a:off x="5332730" y="2247265"/>
            <a:ext cx="2303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最终提取到的新特征</a:t>
            </a:r>
            <a:endParaRPr lang="zh-CN" dirty="0">
              <a:solidFill>
                <a:srgbClr val="FF0000"/>
              </a:solidFill>
            </a:endParaRPr>
          </a:p>
        </p:txBody>
      </p:sp>
      <p:cxnSp>
        <p:nvCxnSpPr>
          <p:cNvPr id="100" name="曲线连接符 99"/>
          <p:cNvCxnSpPr>
            <a:stCxn id="79" idx="3"/>
          </p:cNvCxnSpPr>
          <p:nvPr/>
        </p:nvCxnSpPr>
        <p:spPr>
          <a:xfrm flipV="1">
            <a:off x="2613660" y="2468245"/>
            <a:ext cx="2541905" cy="1216025"/>
          </a:xfrm>
          <a:prstGeom prst="curvedConnector3">
            <a:avLst>
              <a:gd name="adj1" fmla="val 50012"/>
            </a:avLst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encode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245" y="2750820"/>
            <a:ext cx="4730115" cy="3956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6" grpId="0"/>
      <p:bldP spid="91" grpId="0"/>
      <p:bldP spid="91" grpId="1"/>
      <p:bldP spid="99" grpId="0"/>
      <p:bldP spid="9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324787" y="35375"/>
            <a:ext cx="3600450" cy="10500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Overview</a:t>
            </a:r>
            <a:endParaRPr lang="zh-TW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84813" y="1085392"/>
            <a:ext cx="84994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j-lt"/>
                <a:ea typeface="+mj-ea"/>
                <a:cs typeface="+mj-cs"/>
              </a:rPr>
              <a:t>Details about the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j-lt"/>
                <a:ea typeface="+mj-ea"/>
                <a:cs typeface="+mj-cs"/>
              </a:rPr>
              <a:t>13 inputs: features indicating costumer’s financial condition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j-lt"/>
                <a:ea typeface="+mj-ea"/>
                <a:cs typeface="+mj-cs"/>
              </a:rPr>
              <a:t>1 output : whether meet over 90 days past due (Y/N)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j-lt"/>
                <a:ea typeface="+mj-ea"/>
                <a:cs typeface="+mj-cs"/>
              </a:rPr>
              <a:t>Specific data dictionary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latin typeface="+mj-lt"/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3200" dirty="0">
              <a:latin typeface="+mj-lt"/>
              <a:ea typeface="+mj-ea"/>
              <a:cs typeface="+mj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332" y="4096294"/>
            <a:ext cx="6635646" cy="2535829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：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WOE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编码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+Autoencoder=New Feature</a:t>
            </a:r>
            <a:endParaRPr lang="zh-CN" altLang="en-US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3438525" y="222250"/>
            <a:ext cx="46488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we’ll try</a:t>
            </a:r>
            <a:r>
              <a:rPr lang="en-US" altLang="en-US" sz="2400" dirty="0">
                <a:solidFill>
                  <a:srgbClr val="FF0000"/>
                </a:solidFill>
                <a:sym typeface="+mn-ea"/>
              </a:rPr>
              <a:t> WOE+Auto-Encoder</a:t>
            </a:r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 to </a:t>
            </a:r>
          </a:p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make new feature extractor!</a:t>
            </a:r>
          </a:p>
        </p:txBody>
      </p:sp>
      <p:sp>
        <p:nvSpPr>
          <p:cNvPr id="6" name="文字方塊 135"/>
          <p:cNvSpPr txBox="1"/>
          <p:nvPr/>
        </p:nvSpPr>
        <p:spPr>
          <a:xfrm>
            <a:off x="581025" y="1397000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WOE</a:t>
            </a:r>
            <a:r>
              <a:rPr lang="zh-CN" altLang="en-US" dirty="0"/>
              <a:t>编码</a:t>
            </a:r>
            <a:r>
              <a:rPr lang="en-US" altLang="zh-CN" dirty="0"/>
              <a:t>+Auto-encoder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13-dimension -</a:t>
            </a:r>
            <a:r>
              <a:rPr lang="en-US" altLang="en-US" dirty="0">
                <a:solidFill>
                  <a:srgbClr val="FF0000"/>
                </a:solidFill>
              </a:rPr>
              <a:t>&gt; 3-dimension</a:t>
            </a:r>
          </a:p>
        </p:txBody>
      </p:sp>
      <p:grpSp>
        <p:nvGrpSpPr>
          <p:cNvPr id="90" name="组合 89"/>
          <p:cNvGrpSpPr/>
          <p:nvPr/>
        </p:nvGrpSpPr>
        <p:grpSpPr>
          <a:xfrm>
            <a:off x="462915" y="2574925"/>
            <a:ext cx="2769235" cy="2158365"/>
            <a:chOff x="8884" y="7036"/>
            <a:chExt cx="4361" cy="3399"/>
          </a:xfrm>
        </p:grpSpPr>
        <p:sp>
          <p:nvSpPr>
            <p:cNvPr id="78" name="矩形 77"/>
            <p:cNvSpPr/>
            <p:nvPr/>
          </p:nvSpPr>
          <p:spPr>
            <a:xfrm>
              <a:off x="9302" y="9944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79" name="矩形 78"/>
            <p:cNvSpPr/>
            <p:nvPr/>
          </p:nvSpPr>
          <p:spPr>
            <a:xfrm>
              <a:off x="8884" y="8570"/>
              <a:ext cx="3387" cy="4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9275" y="7100"/>
              <a:ext cx="2603" cy="4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13</a:t>
              </a:r>
              <a:endParaRPr lang="zh-TW" altLang="en-US" sz="2400" dirty="0"/>
            </a:p>
          </p:txBody>
        </p:sp>
        <p:sp>
          <p:nvSpPr>
            <p:cNvPr id="81" name="向右箭號 34"/>
            <p:cNvSpPr/>
            <p:nvPr/>
          </p:nvSpPr>
          <p:spPr>
            <a:xfrm rot="16200000">
              <a:off x="10203" y="8924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向右箭號 35"/>
            <p:cNvSpPr/>
            <p:nvPr/>
          </p:nvSpPr>
          <p:spPr>
            <a:xfrm rot="16200000">
              <a:off x="10203" y="7512"/>
              <a:ext cx="713" cy="96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文字方塊 37"/>
            <p:cNvSpPr txBox="1"/>
            <p:nvPr/>
          </p:nvSpPr>
          <p:spPr>
            <a:xfrm>
              <a:off x="10619" y="9145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endParaRPr lang="zh-TW" altLang="en-US" sz="2400" baseline="30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文字方塊 41"/>
                <p:cNvSpPr txBox="1"/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4" name="文字方塊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34" y="9853"/>
                  <a:ext cx="381" cy="582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文字方塊 42"/>
                <p:cNvSpPr txBox="1"/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5" name="文字方塊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70" y="7036"/>
                  <a:ext cx="381" cy="582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  <p:cxnSp>
          <p:nvCxnSpPr>
            <p:cNvPr id="86" name="直線接點 43"/>
            <p:cNvCxnSpPr/>
            <p:nvPr/>
          </p:nvCxnSpPr>
          <p:spPr>
            <a:xfrm flipV="1">
              <a:off x="13245" y="7313"/>
              <a:ext cx="0" cy="28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接點 44"/>
            <p:cNvCxnSpPr/>
            <p:nvPr/>
          </p:nvCxnSpPr>
          <p:spPr>
            <a:xfrm rot="10800000">
              <a:off x="12415" y="732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接點 45"/>
            <p:cNvCxnSpPr/>
            <p:nvPr/>
          </p:nvCxnSpPr>
          <p:spPr>
            <a:xfrm rot="10800000">
              <a:off x="12415" y="10196"/>
              <a:ext cx="803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文字方塊 49"/>
            <p:cNvSpPr txBox="1"/>
            <p:nvPr/>
          </p:nvSpPr>
          <p:spPr>
            <a:xfrm>
              <a:off x="10680" y="7762"/>
              <a:ext cx="1732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W</a:t>
              </a:r>
              <a:r>
                <a:rPr lang="en-US" altLang="zh-TW" sz="2400" baseline="30000" dirty="0"/>
                <a:t>1</a:t>
              </a:r>
              <a:r>
                <a:rPr lang="en-US" altLang="zh-TW" sz="2400" dirty="0"/>
                <a:t>’</a:t>
              </a:r>
              <a:endParaRPr lang="zh-TW" altLang="en-US" sz="2400" dirty="0"/>
            </a:p>
          </p:txBody>
        </p:sp>
      </p:grpSp>
      <p:sp>
        <p:nvSpPr>
          <p:cNvPr id="91" name="文字方塊 135"/>
          <p:cNvSpPr txBox="1"/>
          <p:nvPr/>
        </p:nvSpPr>
        <p:spPr>
          <a:xfrm>
            <a:off x="5752465" y="1535430"/>
            <a:ext cx="233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三维特征空间</a:t>
            </a:r>
            <a:r>
              <a:rPr lang="zh-CN" dirty="0">
                <a:solidFill>
                  <a:srgbClr val="FF0000"/>
                </a:solidFill>
              </a:rPr>
              <a:t>可视化</a:t>
            </a:r>
          </a:p>
        </p:txBody>
      </p:sp>
      <p:cxnSp>
        <p:nvCxnSpPr>
          <p:cNvPr id="97" name="直接箭头连接符 96"/>
          <p:cNvCxnSpPr/>
          <p:nvPr/>
        </p:nvCxnSpPr>
        <p:spPr>
          <a:xfrm flipV="1">
            <a:off x="3722370" y="1715135"/>
            <a:ext cx="1920875" cy="9525"/>
          </a:xfrm>
          <a:prstGeom prst="straightConnector1">
            <a:avLst/>
          </a:prstGeom>
          <a:ln w="222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字方塊 135"/>
          <p:cNvSpPr txBox="1"/>
          <p:nvPr/>
        </p:nvSpPr>
        <p:spPr>
          <a:xfrm>
            <a:off x="5440045" y="2247265"/>
            <a:ext cx="2303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最终提取到的新特征</a:t>
            </a:r>
            <a:endParaRPr lang="zh-CN" dirty="0">
              <a:solidFill>
                <a:srgbClr val="FF0000"/>
              </a:solidFill>
            </a:endParaRPr>
          </a:p>
        </p:txBody>
      </p:sp>
      <p:cxnSp>
        <p:nvCxnSpPr>
          <p:cNvPr id="100" name="曲线连接符 99"/>
          <p:cNvCxnSpPr>
            <a:stCxn id="79" idx="3"/>
          </p:cNvCxnSpPr>
          <p:nvPr/>
        </p:nvCxnSpPr>
        <p:spPr>
          <a:xfrm flipV="1">
            <a:off x="2613660" y="2419350"/>
            <a:ext cx="2677160" cy="1264920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encode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0995" y="2750820"/>
            <a:ext cx="4881245" cy="390080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：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WOE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编码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+Autoencoder=New Feature</a:t>
            </a:r>
            <a:endParaRPr lang="zh-CN" altLang="en-US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3438525" y="222250"/>
            <a:ext cx="46488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we’ll try</a:t>
            </a:r>
            <a:r>
              <a:rPr lang="en-US" altLang="en-US" sz="2400" dirty="0">
                <a:solidFill>
                  <a:srgbClr val="FF0000"/>
                </a:solidFill>
                <a:sym typeface="+mn-ea"/>
              </a:rPr>
              <a:t> WOE+Auto-Encoder</a:t>
            </a:r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 to </a:t>
            </a:r>
          </a:p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make new feature extractor!</a:t>
            </a:r>
          </a:p>
        </p:txBody>
      </p:sp>
      <p:sp>
        <p:nvSpPr>
          <p:cNvPr id="6" name="文字方塊 135"/>
          <p:cNvSpPr txBox="1"/>
          <p:nvPr/>
        </p:nvSpPr>
        <p:spPr>
          <a:xfrm>
            <a:off x="581025" y="1397000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WOE</a:t>
            </a:r>
            <a:r>
              <a:rPr lang="zh-CN" altLang="en-US" dirty="0"/>
              <a:t>编码</a:t>
            </a:r>
            <a:r>
              <a:rPr lang="en-US" altLang="zh-CN" dirty="0"/>
              <a:t>+Auto-encoder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13-dimension -</a:t>
            </a:r>
            <a:r>
              <a:rPr lang="en-US" altLang="en-US" dirty="0">
                <a:solidFill>
                  <a:srgbClr val="FF0000"/>
                </a:solidFill>
              </a:rPr>
              <a:t>&gt; 3-dimension</a:t>
            </a:r>
          </a:p>
        </p:txBody>
      </p:sp>
      <p:sp>
        <p:nvSpPr>
          <p:cNvPr id="91" name="文字方塊 135"/>
          <p:cNvSpPr txBox="1"/>
          <p:nvPr/>
        </p:nvSpPr>
        <p:spPr>
          <a:xfrm>
            <a:off x="5752465" y="1535430"/>
            <a:ext cx="233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三维特征空间</a:t>
            </a:r>
            <a:r>
              <a:rPr lang="zh-CN" dirty="0">
                <a:solidFill>
                  <a:srgbClr val="FF0000"/>
                </a:solidFill>
              </a:rPr>
              <a:t>可视化</a:t>
            </a:r>
          </a:p>
        </p:txBody>
      </p:sp>
      <p:cxnSp>
        <p:nvCxnSpPr>
          <p:cNvPr id="97" name="直接箭头连接符 96"/>
          <p:cNvCxnSpPr/>
          <p:nvPr/>
        </p:nvCxnSpPr>
        <p:spPr>
          <a:xfrm flipV="1">
            <a:off x="3613150" y="1715135"/>
            <a:ext cx="1920875" cy="9525"/>
          </a:xfrm>
          <a:prstGeom prst="straightConnector1">
            <a:avLst/>
          </a:prstGeom>
          <a:ln w="222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encode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820" y="2750820"/>
            <a:ext cx="4745355" cy="3792220"/>
          </a:xfrm>
          <a:prstGeom prst="rect">
            <a:avLst/>
          </a:prstGeom>
        </p:spPr>
      </p:pic>
      <p:pic>
        <p:nvPicPr>
          <p:cNvPr id="5" name="图片 4" descr="encode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40" y="2750820"/>
            <a:ext cx="4273550" cy="3574415"/>
          </a:xfrm>
          <a:prstGeom prst="rect">
            <a:avLst/>
          </a:prstGeom>
        </p:spPr>
      </p:pic>
      <p:sp>
        <p:nvSpPr>
          <p:cNvPr id="7" name="文字方塊 135"/>
          <p:cNvSpPr txBox="1"/>
          <p:nvPr/>
        </p:nvSpPr>
        <p:spPr>
          <a:xfrm>
            <a:off x="3438525" y="2273300"/>
            <a:ext cx="233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分类效果较为</a:t>
            </a:r>
            <a:r>
              <a:rPr lang="zh-CN" b="1" dirty="0"/>
              <a:t>明显</a:t>
            </a:r>
            <a:r>
              <a:rPr lang="en-US" altLang="zh-CN" dirty="0"/>
              <a:t>!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/>
      <p:bldP spid="91" grpId="1"/>
      <p:bldP spid="7" grpId="0"/>
      <p:bldP spid="7" grpId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58420" y="6307457"/>
            <a:ext cx="3173730" cy="4184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endParaRPr lang="en-US" altLang="zh-CN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  <a:p>
            <a:pPr algn="l"/>
            <a:r>
              <a:rPr lang="zh-CN" altLang="en-US" sz="1200" b="1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创新点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  <a:sym typeface="+mn-ea"/>
              </a:rPr>
              <a:t>：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WOE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编码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+Autoencoder=New Feature</a:t>
            </a:r>
            <a:endParaRPr lang="zh-CN" altLang="en-US" sz="1200" dirty="0">
              <a:latin typeface="PMingLiU" panose="02020300000000000000" charset="-120"/>
              <a:ea typeface="PMingLiU" panose="02020300000000000000" charset="-120"/>
              <a:cs typeface="PMingLiU" panose="02020300000000000000" charset="-120"/>
            </a:endParaRPr>
          </a:p>
        </p:txBody>
      </p:sp>
      <p:sp>
        <p:nvSpPr>
          <p:cNvPr id="11" name="文字方塊 135"/>
          <p:cNvSpPr txBox="1"/>
          <p:nvPr/>
        </p:nvSpPr>
        <p:spPr>
          <a:xfrm>
            <a:off x="3438525" y="222250"/>
            <a:ext cx="46488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we’ll try</a:t>
            </a:r>
            <a:r>
              <a:rPr lang="en-US" altLang="en-US" sz="2400" dirty="0">
                <a:solidFill>
                  <a:srgbClr val="FF0000"/>
                </a:solidFill>
                <a:sym typeface="+mn-ea"/>
              </a:rPr>
              <a:t> WOE+Auto-Encoder</a:t>
            </a:r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 to </a:t>
            </a:r>
          </a:p>
          <a:p>
            <a:r>
              <a:rPr lang="en-US" altLang="en-US" sz="2400" dirty="0">
                <a:solidFill>
                  <a:schemeClr val="tx1"/>
                </a:solidFill>
                <a:sym typeface="+mn-ea"/>
              </a:rPr>
              <a:t>make new feature extractor!</a:t>
            </a:r>
          </a:p>
        </p:txBody>
      </p:sp>
      <p:sp>
        <p:nvSpPr>
          <p:cNvPr id="6" name="文字方塊 135"/>
          <p:cNvSpPr txBox="1"/>
          <p:nvPr/>
        </p:nvSpPr>
        <p:spPr>
          <a:xfrm>
            <a:off x="581025" y="1397000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WOE</a:t>
            </a:r>
            <a:r>
              <a:rPr lang="zh-CN" altLang="en-US" dirty="0"/>
              <a:t>编码</a:t>
            </a:r>
            <a:r>
              <a:rPr lang="en-US" altLang="zh-CN" dirty="0"/>
              <a:t>+Auto-encoder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13-dimension -</a:t>
            </a:r>
            <a:r>
              <a:rPr lang="en-US" altLang="en-US" dirty="0">
                <a:solidFill>
                  <a:srgbClr val="FF0000"/>
                </a:solidFill>
              </a:rPr>
              <a:t>&gt; 3-dimension</a:t>
            </a:r>
          </a:p>
        </p:txBody>
      </p:sp>
      <p:sp>
        <p:nvSpPr>
          <p:cNvPr id="91" name="文字方塊 135"/>
          <p:cNvSpPr txBox="1"/>
          <p:nvPr/>
        </p:nvSpPr>
        <p:spPr>
          <a:xfrm>
            <a:off x="5752465" y="1535430"/>
            <a:ext cx="233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三维特征空间</a:t>
            </a:r>
            <a:r>
              <a:rPr lang="zh-CN" dirty="0">
                <a:solidFill>
                  <a:srgbClr val="FF0000"/>
                </a:solidFill>
              </a:rPr>
              <a:t>可视化</a:t>
            </a:r>
          </a:p>
        </p:txBody>
      </p:sp>
      <p:cxnSp>
        <p:nvCxnSpPr>
          <p:cNvPr id="97" name="直接箭头连接符 96"/>
          <p:cNvCxnSpPr/>
          <p:nvPr/>
        </p:nvCxnSpPr>
        <p:spPr>
          <a:xfrm flipV="1">
            <a:off x="3613150" y="1715135"/>
            <a:ext cx="1920875" cy="9525"/>
          </a:xfrm>
          <a:prstGeom prst="straightConnector1">
            <a:avLst/>
          </a:prstGeom>
          <a:ln w="222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50" y="2042160"/>
            <a:ext cx="3619500" cy="4010025"/>
          </a:xfrm>
          <a:prstGeom prst="rect">
            <a:avLst/>
          </a:prstGeom>
        </p:spPr>
      </p:pic>
      <p:sp>
        <p:nvSpPr>
          <p:cNvPr id="9" name="文字方塊 135"/>
          <p:cNvSpPr txBox="1"/>
          <p:nvPr/>
        </p:nvSpPr>
        <p:spPr>
          <a:xfrm>
            <a:off x="728980" y="3013710"/>
            <a:ext cx="25031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implement with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PyTorch</a:t>
            </a:r>
          </a:p>
        </p:txBody>
      </p:sp>
      <p:sp>
        <p:nvSpPr>
          <p:cNvPr id="10" name="文字方塊 135"/>
          <p:cNvSpPr txBox="1"/>
          <p:nvPr/>
        </p:nvSpPr>
        <p:spPr>
          <a:xfrm>
            <a:off x="728980" y="4413250"/>
            <a:ext cx="25031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Auto-encoder</a:t>
            </a:r>
            <a:r>
              <a:rPr lang="zh-CN" altLang="en-US" sz="2000" dirty="0"/>
              <a:t>神经网络实现示意图：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/>
      <p:bldP spid="91" grpId="1"/>
      <p:bldP spid="9" grpId="0"/>
      <p:bldP spid="9" grpId="1"/>
      <p:bldP spid="10" grpId="0"/>
      <p:bldP spid="10" grpId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 with 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20015" y="6343650"/>
            <a:ext cx="2644775" cy="368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1200" dirty="0">
                <a:sym typeface="+mn-ea"/>
              </a:rPr>
              <a:t>WOE + Auto-Encoder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在</a:t>
            </a:r>
            <a:b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</a:b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相同模型上的结果对比</a:t>
            </a:r>
          </a:p>
        </p:txBody>
      </p:sp>
      <p:sp>
        <p:nvSpPr>
          <p:cNvPr id="7" name="文字方塊 135"/>
          <p:cNvSpPr txBox="1"/>
          <p:nvPr/>
        </p:nvSpPr>
        <p:spPr>
          <a:xfrm>
            <a:off x="3851910" y="1386205"/>
            <a:ext cx="6908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old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2" name="文字方塊 135"/>
          <p:cNvSpPr txBox="1"/>
          <p:nvPr/>
        </p:nvSpPr>
        <p:spPr>
          <a:xfrm>
            <a:off x="737235" y="2457450"/>
            <a:ext cx="17373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Lightgbm: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690" y="2242820"/>
            <a:ext cx="2000250" cy="9525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990" y="2242820"/>
            <a:ext cx="2000250" cy="990600"/>
          </a:xfrm>
          <a:prstGeom prst="rect">
            <a:avLst/>
          </a:prstGeom>
        </p:spPr>
      </p:pic>
      <p:cxnSp>
        <p:nvCxnSpPr>
          <p:cNvPr id="13" name="直接箭头连接符 12"/>
          <p:cNvCxnSpPr/>
          <p:nvPr/>
        </p:nvCxnSpPr>
        <p:spPr>
          <a:xfrm flipV="1">
            <a:off x="5197475" y="2716530"/>
            <a:ext cx="564515" cy="444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5"/>
          <p:cNvSpPr txBox="1"/>
          <p:nvPr/>
        </p:nvSpPr>
        <p:spPr>
          <a:xfrm>
            <a:off x="737235" y="3663315"/>
            <a:ext cx="17373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Random Forest: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7225" y="3849370"/>
            <a:ext cx="2000250" cy="58102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7715" y="3877945"/>
            <a:ext cx="2038350" cy="523875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/>
        </p:nvCxnSpPr>
        <p:spPr>
          <a:xfrm flipV="1">
            <a:off x="5197475" y="4137660"/>
            <a:ext cx="564515" cy="444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35"/>
          <p:cNvSpPr txBox="1"/>
          <p:nvPr/>
        </p:nvSpPr>
        <p:spPr>
          <a:xfrm>
            <a:off x="591820" y="4881880"/>
            <a:ext cx="2027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Logistic Regression: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7715" y="4984750"/>
            <a:ext cx="2009775" cy="92392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6740" y="5003800"/>
            <a:ext cx="1981200" cy="904875"/>
          </a:xfrm>
          <a:prstGeom prst="rect">
            <a:avLst/>
          </a:prstGeom>
        </p:spPr>
      </p:pic>
      <p:cxnSp>
        <p:nvCxnSpPr>
          <p:cNvPr id="21" name="直接箭头连接符 20"/>
          <p:cNvCxnSpPr/>
          <p:nvPr/>
        </p:nvCxnSpPr>
        <p:spPr>
          <a:xfrm flipV="1">
            <a:off x="5197475" y="5444490"/>
            <a:ext cx="564515" cy="444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135"/>
          <p:cNvSpPr txBox="1"/>
          <p:nvPr/>
        </p:nvSpPr>
        <p:spPr>
          <a:xfrm>
            <a:off x="6330950" y="1386205"/>
            <a:ext cx="862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new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23" name="文字方塊 135"/>
          <p:cNvSpPr txBox="1"/>
          <p:nvPr/>
        </p:nvSpPr>
        <p:spPr>
          <a:xfrm>
            <a:off x="447675" y="1228090"/>
            <a:ext cx="23152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相同参数的模型</a:t>
            </a:r>
          </a:p>
          <a:p>
            <a:pPr algn="ctr"/>
            <a:r>
              <a:rPr lang="en-US" altLang="zh-CN" sz="2000" dirty="0"/>
              <a:t>+</a:t>
            </a:r>
          </a:p>
          <a:p>
            <a:pPr algn="ctr"/>
            <a:r>
              <a:rPr lang="zh-CN" altLang="en-US" sz="2000" dirty="0"/>
              <a:t>不同的特征工程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4" name="文字方塊 135"/>
          <p:cNvSpPr txBox="1"/>
          <p:nvPr/>
        </p:nvSpPr>
        <p:spPr>
          <a:xfrm>
            <a:off x="7886065" y="2457450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</a:rPr>
              <a:t>1%~3% ↑</a:t>
            </a:r>
          </a:p>
        </p:txBody>
      </p:sp>
      <p:sp>
        <p:nvSpPr>
          <p:cNvPr id="26" name="文字方塊 135"/>
          <p:cNvSpPr txBox="1"/>
          <p:nvPr/>
        </p:nvSpPr>
        <p:spPr>
          <a:xfrm>
            <a:off x="7857490" y="3940810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</a:rPr>
              <a:t>1%~3% ↑</a:t>
            </a:r>
          </a:p>
        </p:txBody>
      </p:sp>
      <p:sp>
        <p:nvSpPr>
          <p:cNvPr id="27" name="文字方塊 135"/>
          <p:cNvSpPr txBox="1"/>
          <p:nvPr/>
        </p:nvSpPr>
        <p:spPr>
          <a:xfrm>
            <a:off x="7886065" y="5257165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/>
              <a:t>3%~4% ↓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2" grpId="0"/>
      <p:bldP spid="2" grpId="1"/>
      <p:bldP spid="14" grpId="0"/>
      <p:bldP spid="14" grpId="1"/>
      <p:bldP spid="18" grpId="0"/>
      <p:bldP spid="18" grpId="1"/>
      <p:bldP spid="22" grpId="0"/>
      <p:bldP spid="22" grpId="1"/>
      <p:bldP spid="23" grpId="0"/>
      <p:bldP spid="23" grpId="1"/>
      <p:bldP spid="24" grpId="0"/>
      <p:bldP spid="24" grpId="1"/>
      <p:bldP spid="26" grpId="0"/>
      <p:bldP spid="26" grpId="1"/>
      <p:bldP spid="27" grpId="0"/>
      <p:bldP spid="27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 with 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20015" y="6343650"/>
            <a:ext cx="2644775" cy="368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1200" dirty="0">
                <a:sym typeface="+mn-ea"/>
              </a:rPr>
              <a:t>WOE + Auto-Encoder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在</a:t>
            </a:r>
            <a:b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</a:b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相同模型上的结果对比</a:t>
            </a:r>
          </a:p>
        </p:txBody>
      </p:sp>
      <p:sp>
        <p:nvSpPr>
          <p:cNvPr id="2" name="文字方塊 135"/>
          <p:cNvSpPr txBox="1"/>
          <p:nvPr/>
        </p:nvSpPr>
        <p:spPr>
          <a:xfrm>
            <a:off x="737235" y="2457450"/>
            <a:ext cx="17373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/>
              <a:t>Lightgbm: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4" name="文字方塊 135"/>
          <p:cNvSpPr txBox="1"/>
          <p:nvPr/>
        </p:nvSpPr>
        <p:spPr>
          <a:xfrm>
            <a:off x="737235" y="3663315"/>
            <a:ext cx="17373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Random Forest: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8" name="文字方塊 135"/>
          <p:cNvSpPr txBox="1"/>
          <p:nvPr/>
        </p:nvSpPr>
        <p:spPr>
          <a:xfrm>
            <a:off x="591820" y="4881880"/>
            <a:ext cx="2027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Logistic Regression: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23" name="文字方塊 135"/>
          <p:cNvSpPr txBox="1"/>
          <p:nvPr/>
        </p:nvSpPr>
        <p:spPr>
          <a:xfrm>
            <a:off x="342900" y="1474470"/>
            <a:ext cx="42767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相同参数的模型</a:t>
            </a:r>
            <a:r>
              <a:rPr lang="en-US" altLang="zh-CN" sz="2000" dirty="0"/>
              <a:t> + </a:t>
            </a:r>
            <a:r>
              <a:rPr lang="zh-CN" altLang="en-US" sz="2000" dirty="0"/>
              <a:t>不同的特征工程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4" name="文字方塊 135"/>
          <p:cNvSpPr txBox="1"/>
          <p:nvPr/>
        </p:nvSpPr>
        <p:spPr>
          <a:xfrm>
            <a:off x="2950845" y="2519045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</a:rPr>
              <a:t>1%~3% ↑</a:t>
            </a:r>
          </a:p>
        </p:txBody>
      </p:sp>
      <p:sp>
        <p:nvSpPr>
          <p:cNvPr id="26" name="文字方塊 135"/>
          <p:cNvSpPr txBox="1"/>
          <p:nvPr/>
        </p:nvSpPr>
        <p:spPr>
          <a:xfrm>
            <a:off x="2922270" y="4002405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</a:rPr>
              <a:t>1%~3% ↑</a:t>
            </a:r>
          </a:p>
        </p:txBody>
      </p:sp>
      <p:sp>
        <p:nvSpPr>
          <p:cNvPr id="27" name="文字方塊 135"/>
          <p:cNvSpPr txBox="1"/>
          <p:nvPr/>
        </p:nvSpPr>
        <p:spPr>
          <a:xfrm>
            <a:off x="2950845" y="5318760"/>
            <a:ext cx="1243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/>
              <a:t>3%~4% ↓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文字方塊 135"/>
          <p:cNvSpPr txBox="1"/>
          <p:nvPr/>
        </p:nvSpPr>
        <p:spPr>
          <a:xfrm>
            <a:off x="4971415" y="3417570"/>
            <a:ext cx="34798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2400" dirty="0"/>
              <a:t>WOE</a:t>
            </a:r>
            <a:r>
              <a:rPr lang="zh-CN" altLang="en-US" sz="2400" dirty="0"/>
              <a:t>编码</a:t>
            </a:r>
            <a:r>
              <a:rPr lang="en-US" altLang="zh-CN" sz="2400" dirty="0"/>
              <a:t>+Auto-encoder</a:t>
            </a:r>
            <a:r>
              <a:rPr lang="zh-CN" altLang="en-US" sz="2400" dirty="0"/>
              <a:t>的特征工程对树模型的性能改进贡献了一定的作用</a:t>
            </a:r>
            <a:r>
              <a:rPr lang="en-US" altLang="zh-CN" sz="2400" dirty="0"/>
              <a:t>!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14" grpId="1"/>
      <p:bldP spid="18" grpId="1"/>
      <p:bldP spid="23" grpId="1"/>
      <p:bldP spid="24" grpId="1"/>
      <p:bldP spid="26" grpId="1"/>
      <p:bldP spid="27" grpId="1"/>
      <p:bldP spid="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 with 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20015" y="6343650"/>
            <a:ext cx="2644775" cy="368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1200" dirty="0">
                <a:sym typeface="+mn-ea"/>
              </a:rPr>
              <a:t>WOE + Auto-Encoder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在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DNN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上的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结果</a:t>
            </a:r>
          </a:p>
        </p:txBody>
      </p:sp>
      <p:sp>
        <p:nvSpPr>
          <p:cNvPr id="2" name="文字方塊 135"/>
          <p:cNvSpPr txBox="1"/>
          <p:nvPr/>
        </p:nvSpPr>
        <p:spPr>
          <a:xfrm>
            <a:off x="4685030" y="3241675"/>
            <a:ext cx="2468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神经网络分类器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文字方塊 135"/>
          <p:cNvSpPr txBox="1"/>
          <p:nvPr/>
        </p:nvSpPr>
        <p:spPr>
          <a:xfrm>
            <a:off x="269240" y="3865245"/>
            <a:ext cx="253111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Mean Square Error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8" name="文字方塊 135"/>
          <p:cNvSpPr txBox="1"/>
          <p:nvPr/>
        </p:nvSpPr>
        <p:spPr>
          <a:xfrm>
            <a:off x="521335" y="5150485"/>
            <a:ext cx="2027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Adam (lr=0.01)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23" name="文字方塊 135"/>
          <p:cNvSpPr txBox="1"/>
          <p:nvPr/>
        </p:nvSpPr>
        <p:spPr>
          <a:xfrm>
            <a:off x="521335" y="1679575"/>
            <a:ext cx="27095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DNN Classifier (</a:t>
            </a:r>
            <a:r>
              <a:rPr lang="en-US" sz="2000" dirty="0"/>
              <a:t>simple implement)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140" y="1069975"/>
            <a:ext cx="4010025" cy="2171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5765" y="3733800"/>
            <a:ext cx="5948045" cy="27476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4" grpId="0"/>
      <p:bldP spid="14" grpId="1"/>
      <p:bldP spid="18" grpId="0"/>
      <p:bldP spid="18" grpId="1"/>
      <p:bldP spid="23" grpId="0"/>
      <p:bldP spid="23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 with New Idea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20015" y="6343650"/>
            <a:ext cx="2644775" cy="368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1200" dirty="0">
                <a:sym typeface="+mn-ea"/>
              </a:rPr>
              <a:t>WOE + Auto-Encoder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在</a:t>
            </a:r>
            <a:r>
              <a:rPr lang="en-US" alt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DNN</a:t>
            </a:r>
            <a:r>
              <a:rPr lang="zh-CN" altLang="en-US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上的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结果</a:t>
            </a:r>
          </a:p>
        </p:txBody>
      </p:sp>
      <p:sp>
        <p:nvSpPr>
          <p:cNvPr id="2" name="文字方塊 135"/>
          <p:cNvSpPr txBox="1"/>
          <p:nvPr/>
        </p:nvSpPr>
        <p:spPr>
          <a:xfrm>
            <a:off x="4685030" y="3241675"/>
            <a:ext cx="2468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神经网络分类器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文字方塊 135"/>
          <p:cNvSpPr txBox="1"/>
          <p:nvPr/>
        </p:nvSpPr>
        <p:spPr>
          <a:xfrm>
            <a:off x="269240" y="3865245"/>
            <a:ext cx="253111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Mean Square Error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18" name="文字方塊 135"/>
          <p:cNvSpPr txBox="1"/>
          <p:nvPr/>
        </p:nvSpPr>
        <p:spPr>
          <a:xfrm>
            <a:off x="521335" y="5150485"/>
            <a:ext cx="2027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Adam (lr=0.01)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23" name="文字方塊 135"/>
          <p:cNvSpPr txBox="1"/>
          <p:nvPr/>
        </p:nvSpPr>
        <p:spPr>
          <a:xfrm>
            <a:off x="521335" y="1679575"/>
            <a:ext cx="27095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DNN Classifier (</a:t>
            </a:r>
            <a:r>
              <a:rPr lang="en-US" sz="2000" dirty="0"/>
              <a:t>simple implement)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140" y="1069975"/>
            <a:ext cx="4010025" cy="2171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7335" y="5006340"/>
            <a:ext cx="3746500" cy="770890"/>
          </a:xfrm>
          <a:prstGeom prst="rect">
            <a:avLst/>
          </a:prstGeom>
        </p:spPr>
      </p:pic>
      <p:sp>
        <p:nvSpPr>
          <p:cNvPr id="8" name="文字方塊 135"/>
          <p:cNvSpPr txBox="1"/>
          <p:nvPr/>
        </p:nvSpPr>
        <p:spPr>
          <a:xfrm>
            <a:off x="4653915" y="4167505"/>
            <a:ext cx="25311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/>
              <a:t>result: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14" grpId="1"/>
      <p:bldP spid="18" grpId="1"/>
      <p:bldP spid="23" grpId="1"/>
      <p:bldP spid="8" grpId="0"/>
      <p:bldP spid="8" grpId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42900" y="60328"/>
            <a:ext cx="7886700" cy="1325563"/>
          </a:xfrm>
        </p:spPr>
        <p:txBody>
          <a:bodyPr/>
          <a:lstStyle/>
          <a:p>
            <a:r>
              <a:rPr lang="en-US" altLang="en-US" dirty="0"/>
              <a:t>Performance Compare</a:t>
            </a:r>
          </a:p>
        </p:txBody>
      </p:sp>
      <p:sp>
        <p:nvSpPr>
          <p:cNvPr id="3" name="標題 1"/>
          <p:cNvSpPr>
            <a:spLocks noGrp="1"/>
          </p:cNvSpPr>
          <p:nvPr/>
        </p:nvSpPr>
        <p:spPr>
          <a:xfrm>
            <a:off x="120015" y="6343650"/>
            <a:ext cx="2644775" cy="368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1200" dirty="0">
                <a:sym typeface="+mn-ea"/>
              </a:rPr>
              <a:t>WOE + Auto-Encoder</a:t>
            </a: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在</a:t>
            </a:r>
            <a:b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</a:br>
            <a:r>
              <a:rPr lang="zh-CN" sz="1200" dirty="0">
                <a:latin typeface="PMingLiU" panose="02020300000000000000" charset="-120"/>
                <a:ea typeface="PMingLiU" panose="02020300000000000000" charset="-120"/>
                <a:cs typeface="PMingLiU" panose="02020300000000000000" charset="-120"/>
              </a:rPr>
              <a:t>不同模型上的结果对比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65175" y="1903095"/>
            <a:ext cx="3389630" cy="3500755"/>
            <a:chOff x="1205" y="2997"/>
            <a:chExt cx="5338" cy="5513"/>
          </a:xfrm>
        </p:grpSpPr>
        <p:sp>
          <p:nvSpPr>
            <p:cNvPr id="2" name="文字方塊 135"/>
            <p:cNvSpPr txBox="1"/>
            <p:nvPr/>
          </p:nvSpPr>
          <p:spPr>
            <a:xfrm>
              <a:off x="1553" y="4538"/>
              <a:ext cx="273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800" dirty="0"/>
                <a:t>Lightgbm:</a:t>
              </a:r>
              <a:endParaRPr lang="en-US" alt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14" name="文字方塊 135"/>
            <p:cNvSpPr txBox="1"/>
            <p:nvPr/>
          </p:nvSpPr>
          <p:spPr>
            <a:xfrm>
              <a:off x="1443" y="6107"/>
              <a:ext cx="409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en-US" sz="2800" dirty="0"/>
                <a:t>Random Forest:</a:t>
              </a:r>
              <a:endParaRPr lang="en-US" alt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18" name="文字方塊 135"/>
            <p:cNvSpPr txBox="1"/>
            <p:nvPr/>
          </p:nvSpPr>
          <p:spPr>
            <a:xfrm>
              <a:off x="1373" y="7688"/>
              <a:ext cx="517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en-US" sz="2800" dirty="0"/>
                <a:t>Logistic Regression:</a:t>
              </a:r>
              <a:endParaRPr lang="en-US" alt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22" name="文字方塊 135"/>
            <p:cNvSpPr txBox="1"/>
            <p:nvPr/>
          </p:nvSpPr>
          <p:spPr>
            <a:xfrm>
              <a:off x="1205" y="2997"/>
              <a:ext cx="409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en-US" sz="2800" dirty="0"/>
                <a:t>DNN classifier:</a:t>
              </a:r>
              <a:endParaRPr lang="en-US" alt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3" name="文字方塊 135"/>
          <p:cNvSpPr txBox="1"/>
          <p:nvPr/>
        </p:nvSpPr>
        <p:spPr>
          <a:xfrm>
            <a:off x="3035300" y="1242060"/>
            <a:ext cx="2501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WOE + Auto-encoder</a:t>
            </a:r>
            <a:endParaRPr lang="en-US" sz="2000" dirty="0">
              <a:solidFill>
                <a:srgbClr val="FF0000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708525" y="1843405"/>
            <a:ext cx="3367405" cy="3949065"/>
            <a:chOff x="7415" y="2903"/>
            <a:chExt cx="5303" cy="6219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15" y="4071"/>
              <a:ext cx="3150" cy="1560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05" y="6104"/>
              <a:ext cx="3210" cy="825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50" y="7668"/>
              <a:ext cx="3165" cy="1455"/>
            </a:xfrm>
            <a:prstGeom prst="rect">
              <a:avLst/>
            </a:prstGeom>
          </p:spPr>
        </p:pic>
        <p:sp>
          <p:nvSpPr>
            <p:cNvPr id="24" name="文字方塊 135"/>
            <p:cNvSpPr txBox="1"/>
            <p:nvPr/>
          </p:nvSpPr>
          <p:spPr>
            <a:xfrm>
              <a:off x="10760" y="4409"/>
              <a:ext cx="1959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000" dirty="0">
                  <a:solidFill>
                    <a:srgbClr val="FF0000"/>
                  </a:solidFill>
                </a:rPr>
                <a:t>1%~3% ↑</a:t>
              </a:r>
            </a:p>
          </p:txBody>
        </p:sp>
        <p:sp>
          <p:nvSpPr>
            <p:cNvPr id="26" name="文字方塊 135"/>
            <p:cNvSpPr txBox="1"/>
            <p:nvPr/>
          </p:nvSpPr>
          <p:spPr>
            <a:xfrm>
              <a:off x="10670" y="6203"/>
              <a:ext cx="1959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000" dirty="0">
                  <a:solidFill>
                    <a:srgbClr val="FF0000"/>
                  </a:solidFill>
                </a:rPr>
                <a:t>1%~3% ↑</a:t>
              </a:r>
            </a:p>
          </p:txBody>
        </p:sp>
        <p:sp>
          <p:nvSpPr>
            <p:cNvPr id="27" name="文字方塊 135"/>
            <p:cNvSpPr txBox="1"/>
            <p:nvPr/>
          </p:nvSpPr>
          <p:spPr>
            <a:xfrm>
              <a:off x="10760" y="8097"/>
              <a:ext cx="1959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000" dirty="0"/>
                <a:t>3%~4% ↓</a:t>
              </a:r>
              <a:endParaRPr lang="en-US" altLang="en-US" sz="2000" dirty="0">
                <a:solidFill>
                  <a:srgbClr val="FF0000"/>
                </a:solidFill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59" y="2903"/>
              <a:ext cx="3649" cy="750"/>
            </a:xfrm>
            <a:prstGeom prst="rect">
              <a:avLst/>
            </a:prstGeom>
          </p:spPr>
        </p:pic>
      </p:grpSp>
      <p:sp>
        <p:nvSpPr>
          <p:cNvPr id="11" name="矩形 10"/>
          <p:cNvSpPr/>
          <p:nvPr/>
        </p:nvSpPr>
        <p:spPr>
          <a:xfrm>
            <a:off x="941705" y="2821940"/>
            <a:ext cx="1760855" cy="63500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6068695" y="2799715"/>
            <a:ext cx="640080" cy="16891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1"/>
      <p:bldP spid="11" grpId="0" animBg="1"/>
      <p:bldP spid="11" grpId="1" animBg="1"/>
      <p:bldP spid="25" grpId="0" bldLvl="0" animBg="1"/>
      <p:bldP spid="25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285750" y="242573"/>
            <a:ext cx="7886700" cy="1325563"/>
          </a:xfrm>
        </p:spPr>
        <p:txBody>
          <a:bodyPr/>
          <a:lstStyle/>
          <a:p>
            <a:r>
              <a:rPr lang="en-US" altLang="en-US" sz="4800" dirty="0"/>
              <a:t>Final Choice</a:t>
            </a:r>
          </a:p>
        </p:txBody>
      </p:sp>
      <p:sp>
        <p:nvSpPr>
          <p:cNvPr id="5" name="文字方塊 135"/>
          <p:cNvSpPr txBox="1"/>
          <p:nvPr/>
        </p:nvSpPr>
        <p:spPr>
          <a:xfrm>
            <a:off x="643890" y="4729480"/>
            <a:ext cx="2212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/>
              <a:t>LightGBM</a:t>
            </a:r>
            <a:endParaRPr lang="en-US" altLang="en-US" sz="3600" dirty="0">
              <a:solidFill>
                <a:srgbClr val="FF0000"/>
              </a:solidFill>
            </a:endParaRPr>
          </a:p>
        </p:txBody>
      </p:sp>
      <p:sp>
        <p:nvSpPr>
          <p:cNvPr id="23" name="文字方塊 135"/>
          <p:cNvSpPr txBox="1"/>
          <p:nvPr/>
        </p:nvSpPr>
        <p:spPr>
          <a:xfrm>
            <a:off x="140970" y="2196465"/>
            <a:ext cx="36988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WOE + Auto-encoder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文字方塊 135"/>
          <p:cNvSpPr txBox="1"/>
          <p:nvPr/>
        </p:nvSpPr>
        <p:spPr>
          <a:xfrm>
            <a:off x="1149350" y="3350260"/>
            <a:ext cx="100203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4400" dirty="0"/>
              <a:t>+</a:t>
            </a:r>
            <a:endParaRPr lang="en-US" altLang="en-US" sz="4400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810" y="4336415"/>
            <a:ext cx="5039995" cy="17500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4041775" y="1568450"/>
            <a:ext cx="4989195" cy="1781810"/>
            <a:chOff x="6365" y="2470"/>
            <a:chExt cx="7857" cy="2806"/>
          </a:xfrm>
        </p:grpSpPr>
        <p:pic>
          <p:nvPicPr>
            <p:cNvPr id="8" name="图片 7" descr="encode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12" y="2470"/>
              <a:ext cx="3510" cy="2806"/>
            </a:xfrm>
            <a:prstGeom prst="rect">
              <a:avLst/>
            </a:prstGeom>
          </p:spPr>
        </p:pic>
        <p:grpSp>
          <p:nvGrpSpPr>
            <p:cNvPr id="90" name="组合 89"/>
            <p:cNvGrpSpPr/>
            <p:nvPr/>
          </p:nvGrpSpPr>
          <p:grpSpPr>
            <a:xfrm>
              <a:off x="6365" y="2615"/>
              <a:ext cx="2453" cy="2419"/>
              <a:chOff x="8884" y="7036"/>
              <a:chExt cx="4361" cy="3708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9302" y="9944"/>
                <a:ext cx="2603" cy="42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13</a:t>
                </a:r>
                <a:endParaRPr lang="zh-TW" altLang="en-US" sz="2400" dirty="0"/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8884" y="8570"/>
                <a:ext cx="3387" cy="425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3</a:t>
                </a:r>
                <a:endParaRPr lang="zh-TW" altLang="en-US" sz="2400" dirty="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9275" y="7100"/>
                <a:ext cx="2603" cy="42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13</a:t>
                </a:r>
                <a:endParaRPr lang="zh-TW" altLang="en-US" sz="2400" dirty="0"/>
              </a:p>
            </p:txBody>
          </p:sp>
          <p:sp>
            <p:nvSpPr>
              <p:cNvPr id="81" name="向右箭號 34"/>
              <p:cNvSpPr/>
              <p:nvPr/>
            </p:nvSpPr>
            <p:spPr>
              <a:xfrm rot="16200000">
                <a:off x="10203" y="8924"/>
                <a:ext cx="713" cy="960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2" name="向右箭號 35"/>
              <p:cNvSpPr/>
              <p:nvPr/>
            </p:nvSpPr>
            <p:spPr>
              <a:xfrm rot="16200000">
                <a:off x="10203" y="7512"/>
                <a:ext cx="713" cy="960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3" name="文字方塊 37"/>
              <p:cNvSpPr txBox="1"/>
              <p:nvPr/>
            </p:nvSpPr>
            <p:spPr>
              <a:xfrm>
                <a:off x="10619" y="9145"/>
                <a:ext cx="1732" cy="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/>
                  <a:t>W</a:t>
                </a:r>
                <a:r>
                  <a:rPr lang="en-US" altLang="zh-TW" sz="1600" baseline="30000" dirty="0"/>
                  <a:t>1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4" name="文字方塊 41"/>
                  <p:cNvSpPr txBox="1"/>
                  <p:nvPr/>
                </p:nvSpPr>
                <p:spPr>
                  <a:xfrm>
                    <a:off x="12034" y="9853"/>
                    <a:ext cx="381" cy="89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84" name="文字方塊 4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034" y="9853"/>
                    <a:ext cx="381" cy="891"/>
                  </a:xfrm>
                  <a:prstGeom prst="rect">
                    <a:avLst/>
                  </a:prstGeom>
                  <a:blipFill rotWithShape="1">
                    <a:blip r:embed="rId4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5" name="文字方塊 42"/>
                  <p:cNvSpPr txBox="1"/>
                  <p:nvPr/>
                </p:nvSpPr>
                <p:spPr>
                  <a:xfrm>
                    <a:off x="11970" y="7036"/>
                    <a:ext cx="381" cy="89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̂"/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oMath>
                      </m:oMathPara>
                    </a14:m>
                    <a:endParaRPr lang="zh-TW" altLang="en-US" sz="2400" dirty="0"/>
                  </a:p>
                </p:txBody>
              </p:sp>
            </mc:Choice>
            <mc:Fallback xmlns="">
              <p:sp>
                <p:nvSpPr>
                  <p:cNvPr id="85" name="文字方塊 4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970" y="7036"/>
                    <a:ext cx="381" cy="891"/>
                  </a:xfrm>
                  <a:prstGeom prst="rect">
                    <a:avLst/>
                  </a:prstGeom>
                  <a:blipFill rotWithShape="1">
                    <a:blip r:embed="rId5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  <a:endParaRPr lang="zh-CN" altLang="en-US">
                      <a:noFill/>
                    </a:endParaRPr>
                  </a:p>
                </p:txBody>
              </p:sp>
            </mc:Fallback>
          </mc:AlternateContent>
          <p:cxnSp>
            <p:nvCxnSpPr>
              <p:cNvPr id="86" name="直線接點 43"/>
              <p:cNvCxnSpPr/>
              <p:nvPr/>
            </p:nvCxnSpPr>
            <p:spPr>
              <a:xfrm flipV="1">
                <a:off x="13245" y="7313"/>
                <a:ext cx="0" cy="288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接點 44"/>
              <p:cNvCxnSpPr/>
              <p:nvPr/>
            </p:nvCxnSpPr>
            <p:spPr>
              <a:xfrm rot="10800000">
                <a:off x="12415" y="7326"/>
                <a:ext cx="803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接點 45"/>
              <p:cNvCxnSpPr/>
              <p:nvPr/>
            </p:nvCxnSpPr>
            <p:spPr>
              <a:xfrm rot="10800000">
                <a:off x="12415" y="10196"/>
                <a:ext cx="803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文字方塊 49"/>
              <p:cNvSpPr txBox="1"/>
              <p:nvPr/>
            </p:nvSpPr>
            <p:spPr>
              <a:xfrm>
                <a:off x="10680" y="7762"/>
                <a:ext cx="1732" cy="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/>
                  <a:t>W</a:t>
                </a:r>
                <a:r>
                  <a:rPr lang="en-US" altLang="zh-TW" sz="1600" baseline="30000" dirty="0"/>
                  <a:t>1</a:t>
                </a:r>
                <a:r>
                  <a:rPr lang="en-US" altLang="zh-TW" sz="1600" dirty="0"/>
                  <a:t>’</a:t>
                </a:r>
              </a:p>
            </p:txBody>
          </p:sp>
        </p:grpSp>
        <p:cxnSp>
          <p:nvCxnSpPr>
            <p:cNvPr id="100" name="曲线连接符 99"/>
            <p:cNvCxnSpPr>
              <a:stCxn id="79" idx="3"/>
            </p:cNvCxnSpPr>
            <p:nvPr/>
          </p:nvCxnSpPr>
          <p:spPr>
            <a:xfrm flipV="1">
              <a:off x="8270" y="3398"/>
              <a:ext cx="3171" cy="356"/>
            </a:xfrm>
            <a:prstGeom prst="curvedConnector3">
              <a:avLst>
                <a:gd name="adj1" fmla="val 50016"/>
              </a:avLst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3" grpId="0"/>
      <p:bldP spid="23" grpId="1"/>
      <p:bldP spid="6" grpId="0"/>
      <p:bldP spid="6" grpId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ctrTitle"/>
          </p:nvPr>
        </p:nvSpPr>
        <p:spPr>
          <a:xfrm>
            <a:off x="666750" y="2587625"/>
            <a:ext cx="7810500" cy="1682750"/>
          </a:xfrm>
        </p:spPr>
        <p:txBody>
          <a:bodyPr>
            <a:noAutofit/>
          </a:bodyPr>
          <a:lstStyle/>
          <a:p>
            <a:pPr algn="ctr"/>
            <a:r>
              <a:rPr lang="en-US" altLang="en-US" sz="6000" dirty="0"/>
              <a:t>Thanks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331087"/>
            <a:ext cx="7772400" cy="1316355"/>
          </a:xfrm>
        </p:spPr>
        <p:txBody>
          <a:bodyPr>
            <a:normAutofit/>
          </a:bodyPr>
          <a:lstStyle/>
          <a:p>
            <a:r>
              <a:rPr lang="en-US" altLang="zh-CN" dirty="0"/>
              <a:t>Data Cleaning</a:t>
            </a:r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628650" y="365128"/>
            <a:ext cx="3600450" cy="10500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628651" y="1507672"/>
            <a:ext cx="5080906" cy="20138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Data Preprocessing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Feature Engineering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405495" y="846819"/>
            <a:ext cx="7922077" cy="23699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drop unnamed columns &amp; rename remaining columns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12" y="3036836"/>
            <a:ext cx="7385958" cy="15040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-113167" y="225877"/>
            <a:ext cx="8440738" cy="998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dirty="0"/>
          </a:p>
        </p:txBody>
      </p:sp>
      <p:sp>
        <p:nvSpPr>
          <p:cNvPr id="6" name="標題 1"/>
          <p:cNvSpPr txBox="1"/>
          <p:nvPr/>
        </p:nvSpPr>
        <p:spPr>
          <a:xfrm>
            <a:off x="214198" y="517526"/>
            <a:ext cx="7786008" cy="1044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Data Cleaning | Analysis</a:t>
            </a:r>
            <a:endParaRPr lang="zh-TW" altLang="en-US" dirty="0"/>
          </a:p>
        </p:txBody>
      </p:sp>
      <p:sp>
        <p:nvSpPr>
          <p:cNvPr id="7" name="標題 1"/>
          <p:cNvSpPr txBox="1"/>
          <p:nvPr/>
        </p:nvSpPr>
        <p:spPr>
          <a:xfrm>
            <a:off x="515032" y="2710088"/>
            <a:ext cx="10381568" cy="4322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TW" sz="3200" dirty="0"/>
              <a:t>Y/N ratio in training set</a:t>
            </a: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/>
              <a:t>Missing Values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3200" dirty="0"/>
              <a:t>Correlation Matrix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3200" dirty="0"/>
          </a:p>
          <a:p>
            <a:pPr algn="l"/>
            <a:endParaRPr lang="en-US" altLang="zh-TW" sz="3200" dirty="0"/>
          </a:p>
          <a:p>
            <a:pPr algn="l"/>
            <a:r>
              <a:rPr lang="en-US" altLang="zh-TW" sz="2400" dirty="0"/>
              <a:t>-&gt; potential </a:t>
            </a:r>
            <a:r>
              <a:rPr lang="en-US" altLang="zh-TW" sz="2400" dirty="0">
                <a:solidFill>
                  <a:srgbClr val="FF0000"/>
                </a:solidFill>
              </a:rPr>
              <a:t>noises and unbalance </a:t>
            </a:r>
            <a:r>
              <a:rPr lang="en-US" altLang="zh-TW" sz="2400" dirty="0"/>
              <a:t>in data</a:t>
            </a:r>
          </a:p>
          <a:p>
            <a:pPr algn="l"/>
            <a:r>
              <a:rPr lang="en-US" altLang="zh-TW" sz="2400" dirty="0"/>
              <a:t>-&gt; For missing values, no need to delete the whole row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zh-TW" altLang="en-US" sz="32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70" y="3872712"/>
            <a:ext cx="2307401" cy="1550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941" y="3944113"/>
            <a:ext cx="1180946" cy="148160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2058" y="3787079"/>
            <a:ext cx="4418436" cy="14816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2741</Words>
  <Application>Microsoft Office PowerPoint</Application>
  <PresentationFormat>全屏显示(4:3)</PresentationFormat>
  <Paragraphs>669</Paragraphs>
  <Slides>59</Slides>
  <Notes>56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6" baseType="lpstr">
      <vt:lpstr>PMingLiU</vt:lpstr>
      <vt:lpstr>Arial</vt:lpstr>
      <vt:lpstr>Calibri</vt:lpstr>
      <vt:lpstr>Calibri Light</vt:lpstr>
      <vt:lpstr>Cambria Math</vt:lpstr>
      <vt:lpstr>Office 佈景主題</vt:lpstr>
      <vt:lpstr>方程式</vt:lpstr>
      <vt:lpstr>Give Me Some Credit</vt:lpstr>
      <vt:lpstr>Overview</vt:lpstr>
      <vt:lpstr>PowerPoint 演示文稿</vt:lpstr>
      <vt:lpstr>PowerPoint 演示文稿</vt:lpstr>
      <vt:lpstr>PowerPoint 演示文稿</vt:lpstr>
      <vt:lpstr>Data Cleaning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Model and Idea Introduction</vt:lpstr>
      <vt:lpstr>from Logistic Regression to Deep Learning</vt:lpstr>
      <vt:lpstr>Logistic Regression</vt:lpstr>
      <vt:lpstr>Step 1: Function Set</vt:lpstr>
      <vt:lpstr>Step 1: Function Set</vt:lpstr>
      <vt:lpstr>Step 2: Goodness of a Function</vt:lpstr>
      <vt:lpstr>Step 2: Goodness of a Function</vt:lpstr>
      <vt:lpstr>Step 3: Find the best function</vt:lpstr>
      <vt:lpstr>Cross Entropy v.s. Square Error</vt:lpstr>
      <vt:lpstr>PowerPoint 演示文稿</vt:lpstr>
      <vt:lpstr>Limitation of Logistic Regression</vt:lpstr>
      <vt:lpstr>Limitation of Logistic Regression</vt:lpstr>
      <vt:lpstr>Limitation of Logistic Regression</vt:lpstr>
      <vt:lpstr>PowerPoint 演示文稿</vt:lpstr>
      <vt:lpstr>Deep Learning!</vt:lpstr>
      <vt:lpstr>Deep Learning</vt:lpstr>
      <vt:lpstr>Fully Connect Feedforward Network</vt:lpstr>
      <vt:lpstr>Fully Connect Feedforward Network</vt:lpstr>
      <vt:lpstr>Output Layer as Multi-Class Classifier</vt:lpstr>
      <vt:lpstr>Auto-Encoder for feature engineer</vt:lpstr>
      <vt:lpstr>Auto-encoder</vt:lpstr>
      <vt:lpstr>Experiment Result  Analysis</vt:lpstr>
      <vt:lpstr>Lightgbm</vt:lpstr>
      <vt:lpstr>Random Forest</vt:lpstr>
      <vt:lpstr>Logistic Regression</vt:lpstr>
      <vt:lpstr>Make Score Cards</vt:lpstr>
      <vt:lpstr>Performance</vt:lpstr>
      <vt:lpstr>New Idea</vt:lpstr>
      <vt:lpstr>New Idea</vt:lpstr>
      <vt:lpstr>New Idea</vt:lpstr>
      <vt:lpstr>New Idea</vt:lpstr>
      <vt:lpstr>New Idea</vt:lpstr>
      <vt:lpstr>Performance with New Idea</vt:lpstr>
      <vt:lpstr>Performance with New Idea</vt:lpstr>
      <vt:lpstr>Performance with New Idea</vt:lpstr>
      <vt:lpstr>Performance with New Idea</vt:lpstr>
      <vt:lpstr>Performance Compare</vt:lpstr>
      <vt:lpstr>Final Choice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 Regression</dc:title>
  <dc:creator>Hung-yi Lee</dc:creator>
  <cp:lastModifiedBy>朱 祉盈</cp:lastModifiedBy>
  <cp:revision>237</cp:revision>
  <dcterms:created xsi:type="dcterms:W3CDTF">2020-07-26T14:06:00Z</dcterms:created>
  <dcterms:modified xsi:type="dcterms:W3CDTF">2020-08-01T10:53:52Z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